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  <Relationship Id="rId5" Type="http://schemas.openxmlformats.org/officeDocument/2006/relationships/custom-properties" Target="docProps/custom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59" r:id="rId3"/>
    <p:sldId id="312" r:id="rId4"/>
    <p:sldId id="327" r:id="rId5"/>
    <p:sldId id="328" r:id="rId6"/>
    <p:sldId id="314" r:id="rId7"/>
    <p:sldId id="313" r:id="rId8"/>
    <p:sldId id="329" r:id="rId9"/>
    <p:sldId id="330" r:id="rId1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FBB"/>
    <a:srgbClr val="6699FF"/>
    <a:srgbClr val="849CE0"/>
    <a:srgbClr val="4374AF"/>
    <a:srgbClr val="BF9A00"/>
    <a:srgbClr val="669900"/>
    <a:srgbClr val="ACD624"/>
    <a:srgbClr val="192D64"/>
    <a:srgbClr val="FF00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2" autoAdjust="0"/>
    <p:restoredTop sz="94660" autoAdjust="0"/>
  </p:normalViewPr>
  <p:slideViewPr>
    <p:cSldViewPr>
      <p:cViewPr>
        <p:scale>
          <a:sx n="50" d="100"/>
          <a:sy n="50" d="100"/>
        </p:scale>
        <p:origin x="-119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2861859-680E-488A-811F-466FE7A2347C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185024B-E474-456F-9DDE-EFDEB8FE55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89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4510CA-2C15-45EC-B79D-C7BCBB01124F}" type="datetimeFigureOut">
              <a:rPr lang="de-DE" smtClean="0"/>
              <a:pPr/>
              <a:t>20.09.2018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96898C0-EC63-40A9-B014-74E750C0D12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08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4818B5-0796-4D83-9EA4-CF5340383018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56700" cy="6858000"/>
          </a:xfrm>
          <a:prstGeom prst="rect">
            <a:avLst/>
          </a:prstGeom>
          <a:solidFill>
            <a:srgbClr val="849C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chemeClr val="tx1"/>
              </a:solidFill>
              <a:latin typeface="HDA DIN Office" pitchFamily="2" charset="0"/>
            </a:endParaRPr>
          </a:p>
        </p:txBody>
      </p:sp>
      <p:pic>
        <p:nvPicPr>
          <p:cNvPr id="6" name="Picture 20" descr="punkt_weiss_9proz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5863" y="4378325"/>
            <a:ext cx="1952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punkt_weiss_9proz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713" y="4171950"/>
            <a:ext cx="1952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punkt_weiss_9proz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388" y="4371975"/>
            <a:ext cx="1952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punkt_weiss_9proz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713" y="6207125"/>
            <a:ext cx="1952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punkt_weiss_9proz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2613" y="6446838"/>
            <a:ext cx="1952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8" descr="punkt_weiss_9proz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8725" y="4859338"/>
            <a:ext cx="1952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2"/>
          <p:cNvSpPr txBox="1">
            <a:spLocks noChangeArrowheads="1"/>
          </p:cNvSpPr>
          <p:nvPr userDrawn="1"/>
        </p:nvSpPr>
        <p:spPr bwMode="auto">
          <a:xfrm>
            <a:off x="1822450" y="6575425"/>
            <a:ext cx="7124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700" dirty="0">
                <a:solidFill>
                  <a:srgbClr val="000000"/>
                </a:solidFill>
                <a:latin typeface="HDA DIN Office" pitchFamily="2" charset="0"/>
              </a:rPr>
              <a:t>Sicherheit und </a:t>
            </a:r>
            <a:r>
              <a:rPr lang="de-DE" sz="700" dirty="0" smtClean="0">
                <a:solidFill>
                  <a:srgbClr val="000000"/>
                </a:solidFill>
                <a:latin typeface="HDA DIN Office" pitchFamily="2" charset="0"/>
              </a:rPr>
              <a:t>Umwelt</a:t>
            </a:r>
            <a:endParaRPr lang="de-DE" sz="700" dirty="0">
              <a:solidFill>
                <a:srgbClr val="000000"/>
              </a:solidFill>
              <a:latin typeface="HDA DIN Office" pitchFamily="2" charset="0"/>
            </a:endParaRPr>
          </a:p>
        </p:txBody>
      </p:sp>
      <p:pic>
        <p:nvPicPr>
          <p:cNvPr id="13" name="Picture 52" descr="LG0_internationalisierung_s01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188640"/>
            <a:ext cx="583723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 userDrawn="1"/>
        </p:nvSpPr>
        <p:spPr>
          <a:xfrm>
            <a:off x="1719861" y="1628800"/>
            <a:ext cx="3152775" cy="338138"/>
          </a:xfrm>
          <a:prstGeom prst="rect">
            <a:avLst/>
          </a:prstGeom>
          <a:solidFill>
            <a:srgbClr val="849CE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  <a:latin typeface="HDA DIN Office" pitchFamily="2" charset="0"/>
              </a:rPr>
              <a:t>SICHERHEIT UND UMWELT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2450" y="2773363"/>
            <a:ext cx="7124700" cy="2165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2450" y="5000625"/>
            <a:ext cx="7124700" cy="1081088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57573" y="6210300"/>
            <a:ext cx="1106115" cy="476250"/>
          </a:xfrm>
        </p:spPr>
        <p:txBody>
          <a:bodyPr/>
          <a:lstStyle>
            <a:lvl1pPr>
              <a:defRPr>
                <a:latin typeface="HDA DIN Office" pitchFamily="2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© 2015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/>
              <a:t>Safety</a:t>
            </a:r>
            <a:r>
              <a:rPr lang="de-DE" sz="800" dirty="0" smtClean="0"/>
              <a:t> </a:t>
            </a:r>
            <a:r>
              <a:rPr lang="de-DE" sz="800" dirty="0" err="1" smtClean="0"/>
              <a:t>Advice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94234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HDA DIN Office" pitchFamily="2" charset="0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1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5975" y="481013"/>
            <a:ext cx="1781175" cy="5600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22450" y="481013"/>
            <a:ext cx="5191125" cy="56007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HDA DIN Office" pitchFamily="2" charset="0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21467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1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6910536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7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4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/>
              <a:t>ung</a:t>
            </a:r>
          </a:p>
          <a:p>
            <a:pPr algn="ctr">
              <a:defRPr/>
            </a:pPr>
            <a:r>
              <a:rPr lang="de-DE" dirty="0" err="1" smtClean="0">
                <a:solidFill>
                  <a:srgbClr val="FFC000"/>
                </a:solidFill>
              </a:rPr>
              <a:t>Safety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Advice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8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</a:p>
          <a:p>
            <a:pPr>
              <a:defRPr/>
            </a:pPr>
            <a:fld id="{F95C93C7-0950-432D-BF09-3A9590304349}" type="slidenum">
              <a:rPr lang="de-DE" sz="700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1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8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1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22450" y="1798638"/>
            <a:ext cx="3486150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1000" y="1798638"/>
            <a:ext cx="3486150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7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1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8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8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2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7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7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7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2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HDA DIN Office" pitchFamily="2" charset="0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7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3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7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5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65975" y="482600"/>
            <a:ext cx="1781175" cy="55991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22450" y="482600"/>
            <a:ext cx="5191125" cy="55991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7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7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2450" y="482600"/>
            <a:ext cx="7124700" cy="1079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822450" y="1798638"/>
            <a:ext cx="3486150" cy="20653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461000" y="1798638"/>
            <a:ext cx="3486150" cy="20653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1822450" y="4016375"/>
            <a:ext cx="7124700" cy="20653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7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6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2450" y="482600"/>
            <a:ext cx="7124700" cy="1079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822450" y="1798638"/>
            <a:ext cx="3486150" cy="4283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461000" y="1798638"/>
            <a:ext cx="3486150" cy="20653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461000" y="4016375"/>
            <a:ext cx="3486150" cy="20653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700">
                <a:latin typeface="+mn-lt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4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5" y="4406900"/>
            <a:ext cx="665901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35695" y="2906713"/>
            <a:ext cx="665901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HDA DIN Office" pitchFamily="2" charset="0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7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22450" y="1798638"/>
            <a:ext cx="3486150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1000" y="1798638"/>
            <a:ext cx="3486150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HDA DIN Office" pitchFamily="2" charset="0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01599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7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HDA DIN Office" pitchFamily="2" charset="0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2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HDA DIN Office" pitchFamily="2" charset="0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1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latin typeface="HDA DIN Office" pitchFamily="2" charset="0"/>
              </a:defRPr>
            </a:lvl1pPr>
          </a:lstStyle>
          <a:p>
            <a:pPr>
              <a:defRPr/>
            </a:pPr>
            <a:endParaRPr lang="de-DE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© 2009</a:t>
            </a:r>
          </a:p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www.h-da.de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HDA DIN Office" pitchFamily="2" charset="0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0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HDA DIN Office" pitchFamily="2" charset="0"/>
              </a:defRPr>
            </a:lvl1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2013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4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331640" y="0"/>
            <a:ext cx="7825060" cy="6858000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HDA DIN Office" pitchFamily="2" charset="0"/>
            </a:endParaRPr>
          </a:p>
        </p:txBody>
      </p:sp>
      <p:pic>
        <p:nvPicPr>
          <p:cNvPr id="1027" name="Picture 29" descr="punkt_weiss_9proz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1538" y="968375"/>
            <a:ext cx="1952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0" descr="punkt_weiss_9proz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65863" y="4378325"/>
            <a:ext cx="1952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1" descr="punkt_weiss_9proz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4713" y="4171950"/>
            <a:ext cx="1952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2" descr="punkt_weiss_9proz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5388" y="4371975"/>
            <a:ext cx="1952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3" descr="punkt_weiss_9proz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33713" y="6207125"/>
            <a:ext cx="1952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4" descr="punkt_weiss_9proz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2613" y="6446838"/>
            <a:ext cx="1952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5" descr="punkt_weiss_9proz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48725" y="4859338"/>
            <a:ext cx="1952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481013"/>
            <a:ext cx="7124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2450" y="1798638"/>
            <a:ext cx="71247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3513" y="5354638"/>
            <a:ext cx="9525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</a:rPr>
              <a:t>© 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62000" y="1216025"/>
            <a:ext cx="334963" cy="31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HDA DIN Office" pitchFamily="2" charset="0"/>
              </a:rPr>
              <a:t>1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HDA DIN Office" pitchFamily="2" charset="0"/>
              </a:rPr>
              <a:t>2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HDA DIN Office" pitchFamily="2" charset="0"/>
              </a:rPr>
              <a:t>3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HDA DIN Office" pitchFamily="2" charset="0"/>
              </a:rPr>
              <a:t>4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5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6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7</a:t>
            </a:r>
            <a:endParaRPr lang="de-DE" dirty="0" smtClean="0">
              <a:solidFill>
                <a:schemeClr val="bg1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chemeClr val="tx1"/>
                </a:solidFill>
                <a:latin typeface="HDA DIN Office" pitchFamily="2" charset="0"/>
              </a:rPr>
              <a:t>8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chemeClr val="tx1"/>
                </a:solidFill>
                <a:latin typeface="HDA DIN Office" pitchFamily="2" charset="0"/>
              </a:rPr>
              <a:t>9</a:t>
            </a:r>
          </a:p>
          <a:p>
            <a:pPr algn="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chemeClr val="tx1"/>
                </a:solidFill>
                <a:latin typeface="HDA DIN Office" pitchFamily="2" charset="0"/>
              </a:rPr>
              <a:t>6</a:t>
            </a:r>
            <a:endParaRPr lang="de-DE" dirty="0">
              <a:solidFill>
                <a:schemeClr val="tx1"/>
              </a:solidFill>
              <a:latin typeface="HDA DIN Office" pitchFamily="2" charset="0"/>
            </a:endParaRPr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1822450" y="6575425"/>
            <a:ext cx="7124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700" dirty="0">
                <a:solidFill>
                  <a:srgbClr val="000000"/>
                </a:solidFill>
                <a:latin typeface="HDA DIN Office" pitchFamily="2" charset="0"/>
              </a:rPr>
              <a:t>Sicherheit und </a:t>
            </a:r>
            <a:r>
              <a:rPr lang="de-DE" sz="700" dirty="0" smtClean="0">
                <a:solidFill>
                  <a:srgbClr val="000000"/>
                </a:solidFill>
                <a:latin typeface="HDA DIN Office" pitchFamily="2" charset="0"/>
              </a:rPr>
              <a:t>Umwelt</a:t>
            </a:r>
            <a:endParaRPr lang="de-DE" sz="700" dirty="0">
              <a:solidFill>
                <a:srgbClr val="000000"/>
              </a:solidFill>
              <a:latin typeface="HDA DIN Office" pitchFamily="2" charset="0"/>
            </a:endParaRPr>
          </a:p>
        </p:txBody>
      </p:sp>
      <p:pic>
        <p:nvPicPr>
          <p:cNvPr id="1040" name="Picture 41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863" y="147638"/>
            <a:ext cx="7191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6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DA DIN Office Bold" pitchFamily="2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DA DIN Office Bold" pitchFamily="2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DA DIN Office Bold" pitchFamily="2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DA DIN Office Bold" pitchFamily="2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DA DIN Office Bold" pitchFamily="2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DA DIN Office Bold" pitchFamily="2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DA DIN Office Bold" pitchFamily="2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DA DIN Office Bold" pitchFamily="2" charset="0"/>
        </a:defRPr>
      </a:lvl9pPr>
    </p:titleStyle>
    <p:bodyStyle>
      <a:lvl1pPr marL="179388" indent="-1793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HDA DIN Office" pitchFamily="2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9388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2pPr>
      <a:lvl3pPr marL="898525" indent="-180975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3pPr>
      <a:lvl4pPr marL="1255713" indent="-17780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4pPr>
      <a:lvl5pPr marL="1614488" indent="-17780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5pPr>
      <a:lvl6pPr marL="2071688" indent="-177800" algn="l" rtl="0" fontAlgn="base">
        <a:lnSpc>
          <a:spcPts val="2400"/>
        </a:lnSpc>
        <a:spcBef>
          <a:spcPct val="20000"/>
        </a:spcBef>
        <a:spcAft>
          <a:spcPct val="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6pPr>
      <a:lvl7pPr marL="2528888" indent="-177800" algn="l" rtl="0" fontAlgn="base">
        <a:lnSpc>
          <a:spcPts val="2400"/>
        </a:lnSpc>
        <a:spcBef>
          <a:spcPct val="20000"/>
        </a:spcBef>
        <a:spcAft>
          <a:spcPct val="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7pPr>
      <a:lvl8pPr marL="2986088" indent="-177800" algn="l" rtl="0" fontAlgn="base">
        <a:lnSpc>
          <a:spcPts val="2400"/>
        </a:lnSpc>
        <a:spcBef>
          <a:spcPct val="20000"/>
        </a:spcBef>
        <a:spcAft>
          <a:spcPct val="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8pPr>
      <a:lvl9pPr marL="3443288" indent="-177800" algn="l" rtl="0" fontAlgn="base">
        <a:lnSpc>
          <a:spcPts val="2400"/>
        </a:lnSpc>
        <a:spcBef>
          <a:spcPct val="20000"/>
        </a:spcBef>
        <a:spcAft>
          <a:spcPct val="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 flipH="1">
            <a:off x="0" y="0"/>
            <a:ext cx="1382713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482601"/>
            <a:ext cx="71247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Überschrift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2450" y="1798638"/>
            <a:ext cx="71247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2054" name="Picture 9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863" y="147638"/>
            <a:ext cx="7191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6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3513" y="5354638"/>
            <a:ext cx="9525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7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</a:rPr>
              <a:t>© 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</a:rPr>
              <a:t>Hochschule Darmstadt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</a:rPr>
              <a:t>www.h-da.de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1822450" y="6575425"/>
            <a:ext cx="71247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700" dirty="0">
                <a:solidFill>
                  <a:srgbClr val="000000"/>
                </a:solidFill>
              </a:rPr>
              <a:t>Sicherheit und </a:t>
            </a:r>
            <a:r>
              <a:rPr lang="de-DE" sz="700" dirty="0" smtClean="0">
                <a:solidFill>
                  <a:srgbClr val="000000"/>
                </a:solidFill>
              </a:rPr>
              <a:t>Umwelt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>
                <a:solidFill>
                  <a:srgbClr val="FFFFFF"/>
                </a:solidFill>
              </a:rPr>
              <a:t>Sicherheitsunterweis</a:t>
            </a:r>
            <a:r>
              <a:rPr lang="de-DE" dirty="0" smtClean="0">
                <a:solidFill>
                  <a:schemeClr val="bg1"/>
                </a:solidFill>
              </a:rPr>
              <a:t>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FFC000"/>
                </a:solidFill>
              </a:rPr>
              <a:t>Safety</a:t>
            </a:r>
            <a:r>
              <a:rPr lang="de-DE" sz="800" dirty="0" smtClean="0">
                <a:solidFill>
                  <a:srgbClr val="FFC000"/>
                </a:solidFill>
              </a:rPr>
              <a:t> </a:t>
            </a:r>
            <a:r>
              <a:rPr lang="de-DE" sz="800" dirty="0" err="1" smtClean="0">
                <a:solidFill>
                  <a:srgbClr val="FFC000"/>
                </a:solidFill>
              </a:rPr>
              <a:t>Advice</a:t>
            </a:r>
            <a:endParaRPr lang="de-DE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8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rgbClr val="5F9BCD"/>
          </a:solidFill>
          <a:latin typeface="HDA DIN Office Bold" pitchFamily="2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rgbClr val="5F9BCD"/>
          </a:solidFill>
          <a:latin typeface="HDA DIN Office Bold" pitchFamily="2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rgbClr val="5F9BCD"/>
          </a:solidFill>
          <a:latin typeface="HDA DIN Office Bold" pitchFamily="2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rgbClr val="5F9BCD"/>
          </a:solidFill>
          <a:latin typeface="HDA DIN Office Bold" pitchFamily="2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rgbClr val="5F9BCD"/>
          </a:solidFill>
          <a:latin typeface="HDA DIN Office Bold" pitchFamily="2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rgbClr val="5F9BCD"/>
          </a:solidFill>
          <a:latin typeface="HDA DIN Office Bold" pitchFamily="2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rgbClr val="5F9BCD"/>
          </a:solidFill>
          <a:latin typeface="HDA DIN Office Bold" pitchFamily="2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rgbClr val="5F9BCD"/>
          </a:solidFill>
          <a:latin typeface="HDA DIN Office Bold" pitchFamily="2" charset="0"/>
        </a:defRPr>
      </a:lvl9pPr>
    </p:titleStyle>
    <p:bodyStyle>
      <a:lvl1pPr marL="342900" indent="-342900" algn="l" rtl="0" eaLnBrk="0" fontAlgn="base" hangingPunct="0">
        <a:lnSpc>
          <a:spcPct val="111000"/>
        </a:lnSpc>
        <a:spcBef>
          <a:spcPct val="0"/>
        </a:spcBef>
        <a:spcAft>
          <a:spcPct val="30000"/>
        </a:spcAft>
        <a:buFont typeface="HDA DIN Office" pitchFamily="2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9388" algn="l" rtl="0" eaLnBrk="0" fontAlgn="base" hangingPunct="0">
        <a:lnSpc>
          <a:spcPct val="111000"/>
        </a:lnSpc>
        <a:spcBef>
          <a:spcPct val="20000"/>
        </a:spcBef>
        <a:spcAft>
          <a:spcPct val="3000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2pPr>
      <a:lvl3pPr marL="898525" indent="-180975" algn="l" rtl="0" eaLnBrk="0" fontAlgn="base" hangingPunct="0">
        <a:lnSpc>
          <a:spcPct val="111000"/>
        </a:lnSpc>
        <a:spcBef>
          <a:spcPct val="20000"/>
        </a:spcBef>
        <a:spcAft>
          <a:spcPct val="3000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3pPr>
      <a:lvl4pPr marL="1255713" indent="-177800" algn="l" rtl="0" eaLnBrk="0" fontAlgn="base" hangingPunct="0">
        <a:lnSpc>
          <a:spcPct val="111000"/>
        </a:lnSpc>
        <a:spcBef>
          <a:spcPct val="20000"/>
        </a:spcBef>
        <a:spcAft>
          <a:spcPct val="3000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4pPr>
      <a:lvl5pPr marL="1614488" indent="-177800" algn="l" rtl="0" eaLnBrk="0" fontAlgn="base" hangingPunct="0">
        <a:lnSpc>
          <a:spcPct val="111000"/>
        </a:lnSpc>
        <a:spcBef>
          <a:spcPct val="20000"/>
        </a:spcBef>
        <a:spcAft>
          <a:spcPct val="3000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5pPr>
      <a:lvl6pPr marL="2071688" indent="-177800" algn="l" rtl="0" fontAlgn="base">
        <a:lnSpc>
          <a:spcPct val="111000"/>
        </a:lnSpc>
        <a:spcBef>
          <a:spcPct val="20000"/>
        </a:spcBef>
        <a:spcAft>
          <a:spcPct val="3000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6pPr>
      <a:lvl7pPr marL="2528888" indent="-177800" algn="l" rtl="0" fontAlgn="base">
        <a:lnSpc>
          <a:spcPct val="111000"/>
        </a:lnSpc>
        <a:spcBef>
          <a:spcPct val="20000"/>
        </a:spcBef>
        <a:spcAft>
          <a:spcPct val="3000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7pPr>
      <a:lvl8pPr marL="2986088" indent="-177800" algn="l" rtl="0" fontAlgn="base">
        <a:lnSpc>
          <a:spcPct val="111000"/>
        </a:lnSpc>
        <a:spcBef>
          <a:spcPct val="20000"/>
        </a:spcBef>
        <a:spcAft>
          <a:spcPct val="3000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8pPr>
      <a:lvl9pPr marL="3443288" indent="-177800" algn="l" rtl="0" fontAlgn="base">
        <a:lnSpc>
          <a:spcPct val="111000"/>
        </a:lnSpc>
        <a:spcBef>
          <a:spcPct val="20000"/>
        </a:spcBef>
        <a:spcAft>
          <a:spcPct val="30000"/>
        </a:spcAft>
        <a:buFont typeface="HDA DIN Office" pitchFamily="2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www.brand-feuer.de/index.php/Datei:Mehrfachsteckdose_v.JPG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image" Target="../media/image32.jpeg"/><Relationship Id="rId5" Type="http://schemas.openxmlformats.org/officeDocument/2006/relationships/image" Target="../media/image27.wmf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2450" y="3140968"/>
            <a:ext cx="4621758" cy="792088"/>
          </a:xfrm>
        </p:spPr>
        <p:txBody>
          <a:bodyPr/>
          <a:lstStyle/>
          <a:p>
            <a:r>
              <a:rPr lang="de-DE" dirty="0" smtClean="0"/>
              <a:t>Brandschutz Information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sz="2800" dirty="0" smtClean="0"/>
              <a:t>In </a:t>
            </a:r>
            <a:r>
              <a:rPr lang="de-DE" sz="2800" dirty="0" err="1"/>
              <a:t>c</a:t>
            </a:r>
            <a:r>
              <a:rPr lang="de-DE" sz="2800" dirty="0" err="1" smtClean="0"/>
              <a:t>ase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/>
              <a:t>f</a:t>
            </a:r>
            <a:r>
              <a:rPr lang="de-DE" sz="2800" dirty="0" err="1" smtClean="0"/>
              <a:t>ire</a:t>
            </a:r>
            <a:r>
              <a:rPr lang="de-DE" dirty="0" smtClean="0"/>
              <a:t> -</a:t>
            </a:r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© </a:t>
            </a:r>
            <a:r>
              <a:rPr lang="de-DE" dirty="0" smtClean="0"/>
              <a:t>2018 </a:t>
            </a:r>
            <a:r>
              <a:rPr lang="de-DE" dirty="0" smtClean="0"/>
              <a:t>Hochschule Darmstadt</a:t>
            </a:r>
          </a:p>
          <a:p>
            <a:r>
              <a:rPr lang="de-DE" dirty="0" smtClean="0"/>
              <a:t>www.h-da.de</a:t>
            </a: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1822450" y="3367088"/>
            <a:ext cx="71247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HDA DIN Office" pitchFamily="2" charset="0"/>
              <a:buNone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18856" y="5013176"/>
            <a:ext cx="30963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9pPr>
          </a:lstStyle>
          <a:p>
            <a:pPr algn="r"/>
            <a:r>
              <a:rPr lang="de-DE" sz="2500" kern="0" dirty="0" smtClean="0">
                <a:solidFill>
                  <a:schemeClr val="tx1"/>
                </a:solidFill>
              </a:rPr>
              <a:t>Für IHRE Sicherheit </a:t>
            </a:r>
          </a:p>
          <a:p>
            <a:pPr algn="r"/>
            <a:r>
              <a:rPr lang="de-DE" sz="2500" kern="0" dirty="0" smtClean="0">
                <a:solidFill>
                  <a:schemeClr val="tx1"/>
                </a:solidFill>
              </a:rPr>
              <a:t>- </a:t>
            </a:r>
            <a:r>
              <a:rPr lang="de-DE" sz="2500" kern="0" dirty="0" err="1" smtClean="0">
                <a:solidFill>
                  <a:schemeClr val="tx1"/>
                </a:solidFill>
              </a:rPr>
              <a:t>For</a:t>
            </a:r>
            <a:r>
              <a:rPr lang="de-DE" sz="2500" kern="0" dirty="0" smtClean="0">
                <a:solidFill>
                  <a:schemeClr val="tx1"/>
                </a:solidFill>
              </a:rPr>
              <a:t> </a:t>
            </a:r>
            <a:r>
              <a:rPr lang="de-DE" sz="2500" kern="0" dirty="0" err="1" smtClean="0">
                <a:solidFill>
                  <a:schemeClr val="tx1"/>
                </a:solidFill>
              </a:rPr>
              <a:t>your</a:t>
            </a:r>
            <a:r>
              <a:rPr lang="de-DE" sz="2500" kern="0" dirty="0" smtClean="0">
                <a:solidFill>
                  <a:schemeClr val="tx1"/>
                </a:solidFill>
              </a:rPr>
              <a:t> </a:t>
            </a:r>
            <a:r>
              <a:rPr lang="de-DE" sz="2500" kern="0" dirty="0" err="1" smtClean="0">
                <a:solidFill>
                  <a:schemeClr val="tx1"/>
                </a:solidFill>
              </a:rPr>
              <a:t>own</a:t>
            </a:r>
            <a:r>
              <a:rPr lang="de-DE" sz="2500" kern="0" dirty="0" smtClean="0">
                <a:solidFill>
                  <a:schemeClr val="tx1"/>
                </a:solidFill>
              </a:rPr>
              <a:t> </a:t>
            </a:r>
            <a:r>
              <a:rPr lang="de-DE" sz="2500" kern="0" dirty="0" err="1">
                <a:solidFill>
                  <a:schemeClr val="tx1"/>
                </a:solidFill>
              </a:rPr>
              <a:t>s</a:t>
            </a:r>
            <a:r>
              <a:rPr lang="de-DE" sz="2500" kern="0" dirty="0" err="1" smtClean="0">
                <a:solidFill>
                  <a:schemeClr val="tx1"/>
                </a:solidFill>
              </a:rPr>
              <a:t>afety</a:t>
            </a:r>
            <a:r>
              <a:rPr lang="de-DE" sz="2500" kern="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92696"/>
            <a:ext cx="2808312" cy="21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4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3"/>
      <p:bldP spid="6" grpId="5"/>
      <p:bldP spid="6" grpId="6"/>
      <p:bldP spid="6" grpId="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/>
              <a:t>Sicherheitsunterweisung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4374AF"/>
                </a:solidFill>
              </a:rPr>
              <a:t>Safety</a:t>
            </a:r>
            <a:r>
              <a:rPr lang="de-DE" sz="800" dirty="0" smtClean="0">
                <a:solidFill>
                  <a:srgbClr val="4374AF"/>
                </a:solidFill>
              </a:rPr>
              <a:t> </a:t>
            </a:r>
            <a:r>
              <a:rPr lang="de-DE" sz="800" dirty="0" err="1">
                <a:solidFill>
                  <a:srgbClr val="4374AF"/>
                </a:solidFill>
              </a:rPr>
              <a:t>a</a:t>
            </a:r>
            <a:r>
              <a:rPr lang="de-DE" sz="800" dirty="0" err="1" smtClean="0">
                <a:solidFill>
                  <a:srgbClr val="4374AF"/>
                </a:solidFill>
              </a:rPr>
              <a:t>dvice</a:t>
            </a:r>
            <a:endParaRPr lang="de-DE" sz="800" dirty="0">
              <a:solidFill>
                <a:srgbClr val="4374A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</a:t>
            </a:r>
            <a:r>
              <a:rPr lang="de-DE" sz="700" dirty="0" smtClean="0">
                <a:solidFill>
                  <a:srgbClr val="000000"/>
                </a:solidFill>
              </a:rPr>
              <a:t>2018</a:t>
            </a: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 bwMode="auto">
          <a:xfrm>
            <a:off x="1547664" y="891304"/>
            <a:ext cx="7236496" cy="75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kern="0" dirty="0" smtClean="0">
                <a:solidFill>
                  <a:schemeClr val="tx1"/>
                </a:solidFill>
              </a:rPr>
              <a:t>Im Alarmfall wird das Gebäude komplett geräumt!</a:t>
            </a:r>
          </a:p>
          <a:p>
            <a:pPr>
              <a:lnSpc>
                <a:spcPct val="100000"/>
              </a:lnSpc>
            </a:pPr>
            <a:r>
              <a:rPr lang="de-DE" sz="1800" kern="0" dirty="0" smtClean="0">
                <a:solidFill>
                  <a:srgbClr val="4374AF"/>
                </a:solidFill>
              </a:rPr>
              <a:t>In </a:t>
            </a:r>
            <a:r>
              <a:rPr lang="de-DE" sz="1800" kern="0" dirty="0" err="1">
                <a:solidFill>
                  <a:srgbClr val="4374AF"/>
                </a:solidFill>
              </a:rPr>
              <a:t>c</a:t>
            </a:r>
            <a:r>
              <a:rPr lang="de-DE" sz="1800" kern="0" dirty="0" err="1" smtClean="0">
                <a:solidFill>
                  <a:srgbClr val="4374AF"/>
                </a:solidFill>
              </a:rPr>
              <a:t>ase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of</a:t>
            </a:r>
            <a:r>
              <a:rPr lang="de-DE" sz="1800" kern="0" dirty="0" smtClean="0">
                <a:solidFill>
                  <a:srgbClr val="4374AF"/>
                </a:solidFill>
              </a:rPr>
              <a:t> an </a:t>
            </a:r>
            <a:r>
              <a:rPr lang="de-DE" sz="1800" kern="0" dirty="0" err="1" smtClean="0">
                <a:solidFill>
                  <a:srgbClr val="4374AF"/>
                </a:solidFill>
              </a:rPr>
              <a:t>emergency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the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complete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building</a:t>
            </a:r>
            <a:r>
              <a:rPr lang="de-DE" sz="1800" kern="0" dirty="0" smtClean="0">
                <a:solidFill>
                  <a:srgbClr val="4374AF"/>
                </a:solidFill>
              </a:rPr>
              <a:t> will </a:t>
            </a:r>
            <a:r>
              <a:rPr lang="de-DE" sz="1800" kern="0" dirty="0" err="1" smtClean="0">
                <a:solidFill>
                  <a:srgbClr val="4374AF"/>
                </a:solidFill>
              </a:rPr>
              <a:t>be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evacuated</a:t>
            </a:r>
            <a:endParaRPr lang="de-DE" sz="1800" kern="0" dirty="0" smtClean="0">
              <a:solidFill>
                <a:srgbClr val="4374AF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" y="1071546"/>
            <a:ext cx="900000" cy="675457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21" name="Titel 1"/>
          <p:cNvSpPr txBox="1">
            <a:spLocks/>
          </p:cNvSpPr>
          <p:nvPr/>
        </p:nvSpPr>
        <p:spPr bwMode="auto">
          <a:xfrm>
            <a:off x="1547658" y="2316676"/>
            <a:ext cx="7416830" cy="79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kern="0" dirty="0" smtClean="0">
                <a:solidFill>
                  <a:schemeClr val="tx1"/>
                </a:solidFill>
              </a:rPr>
              <a:t>Fenster &amp; Türen schließen – aber nicht verschließen!</a:t>
            </a:r>
          </a:p>
          <a:p>
            <a:pPr>
              <a:lnSpc>
                <a:spcPct val="100000"/>
              </a:lnSpc>
            </a:pPr>
            <a:r>
              <a:rPr lang="de-DE" sz="1800" kern="0" dirty="0" smtClean="0">
                <a:solidFill>
                  <a:srgbClr val="4374AF"/>
                </a:solidFill>
              </a:rPr>
              <a:t>Close </a:t>
            </a:r>
            <a:r>
              <a:rPr lang="de-DE" sz="1800" kern="0" dirty="0" err="1">
                <a:solidFill>
                  <a:srgbClr val="4374AF"/>
                </a:solidFill>
              </a:rPr>
              <a:t>w</a:t>
            </a:r>
            <a:r>
              <a:rPr lang="de-DE" sz="1800" kern="0" dirty="0" err="1" smtClean="0">
                <a:solidFill>
                  <a:srgbClr val="4374AF"/>
                </a:solidFill>
              </a:rPr>
              <a:t>indows</a:t>
            </a:r>
            <a:r>
              <a:rPr lang="de-DE" sz="1800" kern="0" dirty="0" smtClean="0">
                <a:solidFill>
                  <a:srgbClr val="4374AF"/>
                </a:solidFill>
              </a:rPr>
              <a:t> &amp; </a:t>
            </a:r>
            <a:r>
              <a:rPr lang="de-DE" sz="1800" kern="0" dirty="0" err="1" smtClean="0">
                <a:solidFill>
                  <a:srgbClr val="4374AF"/>
                </a:solidFill>
              </a:rPr>
              <a:t>doors</a:t>
            </a:r>
            <a:r>
              <a:rPr lang="de-DE" sz="1800" kern="0" dirty="0" smtClean="0">
                <a:solidFill>
                  <a:srgbClr val="4374AF"/>
                </a:solidFill>
              </a:rPr>
              <a:t> – but do not lock </a:t>
            </a:r>
            <a:r>
              <a:rPr lang="de-DE" sz="1800" kern="0" dirty="0" err="1" smtClean="0">
                <a:solidFill>
                  <a:srgbClr val="4374AF"/>
                </a:solidFill>
              </a:rPr>
              <a:t>them</a:t>
            </a:r>
            <a:endParaRPr lang="de-DE" sz="2400" kern="0" dirty="0">
              <a:solidFill>
                <a:srgbClr val="4374AF"/>
              </a:solidFill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 bwMode="auto">
          <a:xfrm>
            <a:off x="1547652" y="3582326"/>
            <a:ext cx="74888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kern="0" dirty="0" smtClean="0">
                <a:solidFill>
                  <a:schemeClr val="tx1"/>
                </a:solidFill>
              </a:rPr>
              <a:t>Hilflose, Hilfsbedürftige  mitnehmen!</a:t>
            </a:r>
          </a:p>
          <a:p>
            <a:pPr>
              <a:lnSpc>
                <a:spcPct val="100000"/>
              </a:lnSpc>
            </a:pPr>
            <a:r>
              <a:rPr lang="de-DE" sz="1800" kern="0" dirty="0" smtClean="0">
                <a:solidFill>
                  <a:srgbClr val="4374AF"/>
                </a:solidFill>
              </a:rPr>
              <a:t>Guide </a:t>
            </a:r>
            <a:r>
              <a:rPr lang="de-DE" sz="1800" kern="0" dirty="0" err="1" smtClean="0">
                <a:solidFill>
                  <a:srgbClr val="4374AF"/>
                </a:solidFill>
              </a:rPr>
              <a:t>helpless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or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disabled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people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to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the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assembly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point</a:t>
            </a:r>
            <a:endParaRPr lang="de-DE" sz="1800" kern="0" dirty="0">
              <a:solidFill>
                <a:srgbClr val="4374AF"/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auto">
          <a:xfrm>
            <a:off x="1547646" y="4864252"/>
            <a:ext cx="7488844" cy="77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kern="0" dirty="0" smtClean="0">
                <a:solidFill>
                  <a:schemeClr val="tx1"/>
                </a:solidFill>
              </a:rPr>
              <a:t>Der Fluchtwegkennzeichnung folgen!</a:t>
            </a:r>
          </a:p>
          <a:p>
            <a:pPr>
              <a:lnSpc>
                <a:spcPct val="100000"/>
              </a:lnSpc>
            </a:pPr>
            <a:r>
              <a:rPr lang="de-DE" sz="1800" kern="0" dirty="0" smtClean="0">
                <a:solidFill>
                  <a:srgbClr val="4374AF"/>
                </a:solidFill>
              </a:rPr>
              <a:t>Follow </a:t>
            </a:r>
            <a:r>
              <a:rPr lang="de-DE" sz="1800" kern="0" dirty="0" err="1" smtClean="0">
                <a:solidFill>
                  <a:srgbClr val="4374AF"/>
                </a:solidFill>
              </a:rPr>
              <a:t>the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signed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>
                <a:solidFill>
                  <a:srgbClr val="4374AF"/>
                </a:solidFill>
              </a:rPr>
              <a:t>e</a:t>
            </a:r>
            <a:r>
              <a:rPr lang="de-DE" sz="1800" kern="0" dirty="0" err="1" smtClean="0">
                <a:solidFill>
                  <a:srgbClr val="4374AF"/>
                </a:solidFill>
              </a:rPr>
              <a:t>scape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>
                <a:solidFill>
                  <a:srgbClr val="4374AF"/>
                </a:solidFill>
              </a:rPr>
              <a:t>r</a:t>
            </a:r>
            <a:r>
              <a:rPr lang="de-DE" sz="1800" kern="0" dirty="0" err="1" smtClean="0">
                <a:solidFill>
                  <a:srgbClr val="4374AF"/>
                </a:solidFill>
              </a:rPr>
              <a:t>outes</a:t>
            </a:r>
            <a:endParaRPr lang="de-DE" sz="1800" kern="0" dirty="0">
              <a:solidFill>
                <a:srgbClr val="4374AF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" y="5005878"/>
            <a:ext cx="900000" cy="45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899592" y="1206000"/>
            <a:ext cx="334963" cy="448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1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2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3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HDA DIN Office" pitchFamily="2" charset="0"/>
              </a:rPr>
              <a:t>4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</p:txBody>
      </p:sp>
      <p:pic>
        <p:nvPicPr>
          <p:cNvPr id="26" name="Picture 7" descr="Im Brandfall bleiben nur 3 Minuten zur Fluc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495" y="5005878"/>
            <a:ext cx="2237677" cy="166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" y="2200906"/>
            <a:ext cx="900000" cy="900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" y="3645023"/>
            <a:ext cx="900000" cy="600938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5" name="Titel 1"/>
          <p:cNvSpPr txBox="1">
            <a:spLocks/>
          </p:cNvSpPr>
          <p:nvPr/>
        </p:nvSpPr>
        <p:spPr bwMode="auto">
          <a:xfrm>
            <a:off x="1571604" y="1643050"/>
            <a:ext cx="70723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000" kern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292100" dist="139700" dir="2700000" algn="ctr" rotWithShape="0">
                    <a:srgbClr val="FFFF00">
                      <a:alpha val="0"/>
                    </a:srgbClr>
                  </a:outerShdw>
                </a:effectLst>
              </a:rPr>
              <a:t>-  S O F O R T  -                                              </a:t>
            </a:r>
            <a:r>
              <a:rPr lang="de-DE" sz="2000" kern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- I M </a:t>
            </a:r>
            <a:r>
              <a:rPr lang="de-DE" sz="2000" kern="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M</a:t>
            </a:r>
            <a:r>
              <a:rPr lang="de-DE" sz="2000" kern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E D I A T E L Y -</a:t>
            </a:r>
            <a:endParaRPr lang="de-DE" sz="2400" kern="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95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/>
              <a:t>Sicherheitsunterweisung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4374AF"/>
                </a:solidFill>
              </a:rPr>
              <a:t>Safety</a:t>
            </a:r>
            <a:r>
              <a:rPr lang="de-DE" sz="800" dirty="0" smtClean="0">
                <a:solidFill>
                  <a:srgbClr val="4374AF"/>
                </a:solidFill>
              </a:rPr>
              <a:t> </a:t>
            </a:r>
            <a:r>
              <a:rPr lang="de-DE" sz="800" dirty="0" err="1">
                <a:solidFill>
                  <a:srgbClr val="4374AF"/>
                </a:solidFill>
              </a:rPr>
              <a:t>a</a:t>
            </a:r>
            <a:r>
              <a:rPr lang="de-DE" sz="800" dirty="0" err="1" smtClean="0">
                <a:solidFill>
                  <a:srgbClr val="4374AF"/>
                </a:solidFill>
              </a:rPr>
              <a:t>dvice</a:t>
            </a:r>
            <a:endParaRPr lang="de-DE" sz="800" dirty="0">
              <a:solidFill>
                <a:srgbClr val="4374A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</a:t>
            </a:r>
            <a:r>
              <a:rPr lang="de-DE" sz="700" dirty="0" smtClean="0">
                <a:solidFill>
                  <a:srgbClr val="000000"/>
                </a:solidFill>
              </a:rPr>
              <a:t>2018</a:t>
            </a: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 bwMode="auto">
          <a:xfrm>
            <a:off x="1547664" y="979588"/>
            <a:ext cx="7236496" cy="8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kern="0" dirty="0" smtClean="0">
                <a:solidFill>
                  <a:srgbClr val="000000"/>
                </a:solidFill>
              </a:rPr>
              <a:t>Aufzüge nicht benutzen!</a:t>
            </a:r>
          </a:p>
          <a:p>
            <a:pPr>
              <a:lnSpc>
                <a:spcPct val="100000"/>
              </a:lnSpc>
            </a:pPr>
            <a:r>
              <a:rPr lang="de-DE" sz="1800" kern="0" dirty="0" smtClean="0">
                <a:solidFill>
                  <a:srgbClr val="4374AF"/>
                </a:solidFill>
              </a:rPr>
              <a:t>Do not </a:t>
            </a:r>
            <a:r>
              <a:rPr lang="de-DE" sz="1800" kern="0" dirty="0" err="1" smtClean="0">
                <a:solidFill>
                  <a:srgbClr val="4374AF"/>
                </a:solidFill>
              </a:rPr>
              <a:t>use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elevators</a:t>
            </a:r>
            <a:endParaRPr lang="de-DE" sz="2400" kern="0" dirty="0">
              <a:solidFill>
                <a:srgbClr val="4374AF"/>
              </a:solidFill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 bwMode="auto">
          <a:xfrm>
            <a:off x="1547658" y="2275732"/>
            <a:ext cx="7236496" cy="79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kern="0" dirty="0" smtClean="0">
                <a:solidFill>
                  <a:srgbClr val="000000"/>
                </a:solidFill>
              </a:rPr>
              <a:t>Anweisungen der Brandschutzhelfer folgen!</a:t>
            </a:r>
          </a:p>
          <a:p>
            <a:pPr>
              <a:lnSpc>
                <a:spcPct val="100000"/>
              </a:lnSpc>
            </a:pPr>
            <a:r>
              <a:rPr lang="de-DE" sz="1800" kern="0" dirty="0" smtClean="0">
                <a:solidFill>
                  <a:srgbClr val="4374AF"/>
                </a:solidFill>
              </a:rPr>
              <a:t>Follow </a:t>
            </a:r>
            <a:r>
              <a:rPr lang="de-DE" sz="1800" kern="0" dirty="0" err="1" smtClean="0">
                <a:solidFill>
                  <a:srgbClr val="4374AF"/>
                </a:solidFill>
              </a:rPr>
              <a:t>the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>
                <a:solidFill>
                  <a:srgbClr val="4374AF"/>
                </a:solidFill>
              </a:rPr>
              <a:t>i</a:t>
            </a:r>
            <a:r>
              <a:rPr lang="de-DE" sz="1800" kern="0" dirty="0" err="1" smtClean="0">
                <a:solidFill>
                  <a:srgbClr val="4374AF"/>
                </a:solidFill>
              </a:rPr>
              <a:t>nstructions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of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the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>
                <a:solidFill>
                  <a:srgbClr val="4374AF"/>
                </a:solidFill>
              </a:rPr>
              <a:t>e</a:t>
            </a:r>
            <a:r>
              <a:rPr lang="de-DE" sz="1800" kern="0" dirty="0" err="1" smtClean="0">
                <a:solidFill>
                  <a:srgbClr val="4374AF"/>
                </a:solidFill>
              </a:rPr>
              <a:t>vacuation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>
                <a:solidFill>
                  <a:srgbClr val="4374AF"/>
                </a:solidFill>
              </a:rPr>
              <a:t>c</a:t>
            </a:r>
            <a:r>
              <a:rPr lang="de-DE" sz="1800" kern="0" dirty="0" err="1" smtClean="0">
                <a:solidFill>
                  <a:srgbClr val="4374AF"/>
                </a:solidFill>
              </a:rPr>
              <a:t>oordinators</a:t>
            </a:r>
            <a:endParaRPr lang="de-DE" sz="2400" kern="0" dirty="0">
              <a:solidFill>
                <a:srgbClr val="4374AF"/>
              </a:solidFill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 bwMode="auto">
          <a:xfrm>
            <a:off x="1547652" y="3571876"/>
            <a:ext cx="74888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kern="0" dirty="0" smtClean="0">
                <a:solidFill>
                  <a:srgbClr val="000000"/>
                </a:solidFill>
              </a:rPr>
              <a:t>Sammelplatz aufsuchen – auf Anweisungen warten!</a:t>
            </a:r>
          </a:p>
          <a:p>
            <a:pPr>
              <a:lnSpc>
                <a:spcPct val="100000"/>
              </a:lnSpc>
            </a:pPr>
            <a:r>
              <a:rPr lang="de-DE" sz="1800" kern="0" dirty="0" smtClean="0">
                <a:solidFill>
                  <a:srgbClr val="4374AF"/>
                </a:solidFill>
              </a:rPr>
              <a:t>Go </a:t>
            </a:r>
            <a:r>
              <a:rPr lang="de-DE" sz="1800" kern="0" dirty="0" err="1" smtClean="0">
                <a:solidFill>
                  <a:srgbClr val="4374AF"/>
                </a:solidFill>
              </a:rPr>
              <a:t>to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the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assembly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point</a:t>
            </a:r>
            <a:r>
              <a:rPr lang="de-DE" sz="1800" kern="0" dirty="0" smtClean="0">
                <a:solidFill>
                  <a:srgbClr val="4374AF"/>
                </a:solidFill>
              </a:rPr>
              <a:t> – </a:t>
            </a:r>
            <a:r>
              <a:rPr lang="de-DE" sz="1800" kern="0" dirty="0" err="1" smtClean="0">
                <a:solidFill>
                  <a:srgbClr val="4374AF"/>
                </a:solidFill>
              </a:rPr>
              <a:t>wait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for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>
                <a:solidFill>
                  <a:srgbClr val="4374AF"/>
                </a:solidFill>
              </a:rPr>
              <a:t>i</a:t>
            </a:r>
            <a:r>
              <a:rPr lang="de-DE" sz="1800" kern="0" dirty="0" err="1" smtClean="0">
                <a:solidFill>
                  <a:srgbClr val="4374AF"/>
                </a:solidFill>
              </a:rPr>
              <a:t>nstructions</a:t>
            </a:r>
            <a:r>
              <a:rPr lang="de-DE" sz="1800" kern="0" dirty="0" smtClean="0">
                <a:solidFill>
                  <a:srgbClr val="4374AF"/>
                </a:solidFill>
              </a:rPr>
              <a:t> !</a:t>
            </a:r>
            <a:endParaRPr lang="de-DE" sz="1800" kern="0" dirty="0">
              <a:solidFill>
                <a:srgbClr val="4374AF"/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auto">
          <a:xfrm>
            <a:off x="1547646" y="4724574"/>
            <a:ext cx="7488844" cy="10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kern="0" dirty="0" smtClean="0">
                <a:solidFill>
                  <a:srgbClr val="000000"/>
                </a:solidFill>
              </a:rPr>
              <a:t>Nicht mit dem Auto vom Gelände fahren - </a:t>
            </a:r>
            <a:br>
              <a:rPr lang="de-DE" sz="2400" kern="0" dirty="0" smtClean="0">
                <a:solidFill>
                  <a:srgbClr val="000000"/>
                </a:solidFill>
              </a:rPr>
            </a:br>
            <a:r>
              <a:rPr lang="de-DE" sz="2400" kern="0" dirty="0" smtClean="0">
                <a:solidFill>
                  <a:srgbClr val="000000"/>
                </a:solidFill>
              </a:rPr>
              <a:t>Feuerwehrzufahrt wird blockiert!</a:t>
            </a:r>
          </a:p>
          <a:p>
            <a:pPr>
              <a:lnSpc>
                <a:spcPct val="100000"/>
              </a:lnSpc>
            </a:pPr>
            <a:r>
              <a:rPr lang="de-DE" sz="1800" kern="0" dirty="0" smtClean="0">
                <a:solidFill>
                  <a:srgbClr val="4374AF"/>
                </a:solidFill>
              </a:rPr>
              <a:t>Do not </a:t>
            </a:r>
            <a:r>
              <a:rPr lang="de-DE" sz="1800" kern="0" dirty="0" err="1">
                <a:solidFill>
                  <a:srgbClr val="4374AF"/>
                </a:solidFill>
              </a:rPr>
              <a:t>l</a:t>
            </a:r>
            <a:r>
              <a:rPr lang="de-DE" sz="1800" kern="0" dirty="0" err="1" smtClean="0">
                <a:solidFill>
                  <a:srgbClr val="4374AF"/>
                </a:solidFill>
              </a:rPr>
              <a:t>eave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the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campus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with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you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car</a:t>
            </a:r>
            <a:r>
              <a:rPr lang="de-DE" sz="1800" kern="0" dirty="0" smtClean="0">
                <a:solidFill>
                  <a:srgbClr val="4374AF"/>
                </a:solidFill>
              </a:rPr>
              <a:t>. </a:t>
            </a:r>
            <a:br>
              <a:rPr lang="de-DE" sz="1800" kern="0" dirty="0" smtClean="0">
                <a:solidFill>
                  <a:srgbClr val="4374AF"/>
                </a:solidFill>
              </a:rPr>
            </a:br>
            <a:r>
              <a:rPr lang="de-DE" sz="1800" kern="0" dirty="0" err="1" smtClean="0">
                <a:solidFill>
                  <a:srgbClr val="4374AF"/>
                </a:solidFill>
              </a:rPr>
              <a:t>You</a:t>
            </a:r>
            <a:r>
              <a:rPr lang="de-DE" sz="1800" kern="0" dirty="0" smtClean="0">
                <a:solidFill>
                  <a:srgbClr val="4374AF"/>
                </a:solidFill>
              </a:rPr>
              <a:t> block </a:t>
            </a:r>
            <a:r>
              <a:rPr lang="de-DE" sz="1800" kern="0" dirty="0" err="1" smtClean="0">
                <a:solidFill>
                  <a:srgbClr val="4374AF"/>
                </a:solidFill>
              </a:rPr>
              <a:t>the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access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for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the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fire</a:t>
            </a:r>
            <a:r>
              <a:rPr lang="de-DE" sz="1800" kern="0" dirty="0" smtClean="0">
                <a:solidFill>
                  <a:srgbClr val="4374AF"/>
                </a:solidFill>
              </a:rPr>
              <a:t>-service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00000" y="1206000"/>
            <a:ext cx="334963" cy="448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5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6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7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8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25406" y="836712"/>
            <a:ext cx="792000" cy="1087641"/>
            <a:chOff x="127523" y="836712"/>
            <a:chExt cx="797381" cy="1087641"/>
          </a:xfr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23" y="836712"/>
              <a:ext cx="797381" cy="1087641"/>
            </a:xfrm>
            <a:prstGeom prst="rect">
              <a:avLst/>
            </a:prstGeom>
          </p:spPr>
        </p:pic>
        <p:cxnSp>
          <p:nvCxnSpPr>
            <p:cNvPr id="12" name="Gerade Verbindung 11"/>
            <p:cNvCxnSpPr/>
            <p:nvPr/>
          </p:nvCxnSpPr>
          <p:spPr bwMode="auto">
            <a:xfrm>
              <a:off x="127523" y="836712"/>
              <a:ext cx="772477" cy="1087641"/>
            </a:xfrm>
            <a:prstGeom prst="line">
              <a:avLst/>
            </a:prstGeom>
            <a:solidFill>
              <a:srgbClr val="E6911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Gerade Verbindung 12"/>
            <p:cNvCxnSpPr/>
            <p:nvPr/>
          </p:nvCxnSpPr>
          <p:spPr bwMode="auto">
            <a:xfrm flipV="1">
              <a:off x="127523" y="836712"/>
              <a:ext cx="797381" cy="1080120"/>
            </a:xfrm>
            <a:prstGeom prst="line">
              <a:avLst/>
            </a:prstGeom>
            <a:solidFill>
              <a:srgbClr val="E6911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5" name="Picture 1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06" y="3492475"/>
            <a:ext cx="792000" cy="7921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6802" y="1648158"/>
            <a:ext cx="2375012" cy="1335944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8" name="Grafik 17" descr="BSH-Weste-Detail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153628" y="2143116"/>
            <a:ext cx="735556" cy="10872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20" name="Grafik 19" descr="Parkende-Autos-behindern-Feuerweh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06" y="4830871"/>
            <a:ext cx="900000" cy="598813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48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/>
              <a:t>Sicherheitsunterweisung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4374AF"/>
                </a:solidFill>
              </a:rPr>
              <a:t>Safety</a:t>
            </a:r>
            <a:r>
              <a:rPr lang="de-DE" sz="800" dirty="0" smtClean="0">
                <a:solidFill>
                  <a:srgbClr val="4374AF"/>
                </a:solidFill>
              </a:rPr>
              <a:t> </a:t>
            </a:r>
            <a:r>
              <a:rPr lang="de-DE" sz="800" dirty="0" err="1">
                <a:solidFill>
                  <a:srgbClr val="4374AF"/>
                </a:solidFill>
              </a:rPr>
              <a:t>a</a:t>
            </a:r>
            <a:r>
              <a:rPr lang="de-DE" sz="800" dirty="0" err="1" smtClean="0">
                <a:solidFill>
                  <a:srgbClr val="4374AF"/>
                </a:solidFill>
              </a:rPr>
              <a:t>dvice</a:t>
            </a:r>
            <a:endParaRPr lang="de-DE" sz="800" dirty="0">
              <a:solidFill>
                <a:srgbClr val="4374A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</a:t>
            </a:r>
            <a:r>
              <a:rPr lang="de-DE" sz="700" dirty="0" smtClean="0">
                <a:solidFill>
                  <a:srgbClr val="000000"/>
                </a:solidFill>
              </a:rPr>
              <a:t>2018</a:t>
            </a: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 bwMode="auto">
          <a:xfrm>
            <a:off x="1547664" y="979588"/>
            <a:ext cx="7236496" cy="8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kern="0" dirty="0" smtClean="0">
                <a:solidFill>
                  <a:srgbClr val="000000"/>
                </a:solidFill>
              </a:rPr>
              <a:t>Rückkehr in</a:t>
            </a:r>
            <a:r>
              <a:rPr lang="de-DE" sz="2400" kern="0" dirty="0">
                <a:solidFill>
                  <a:srgbClr val="000000"/>
                </a:solidFill>
              </a:rPr>
              <a:t> </a:t>
            </a:r>
            <a:r>
              <a:rPr lang="de-DE" sz="2400" kern="0" dirty="0" smtClean="0">
                <a:solidFill>
                  <a:srgbClr val="000000"/>
                </a:solidFill>
              </a:rPr>
              <a:t>das Gebäude erst nach Freigabe durch die Feuerwehr-Einsatzleitung!</a:t>
            </a:r>
            <a:br>
              <a:rPr lang="de-DE" sz="2400" kern="0" dirty="0" smtClean="0">
                <a:solidFill>
                  <a:srgbClr val="000000"/>
                </a:solidFill>
              </a:rPr>
            </a:br>
            <a:r>
              <a:rPr lang="de-DE" sz="2400" kern="0" dirty="0" smtClean="0">
                <a:solidFill>
                  <a:srgbClr val="000000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No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>
                <a:solidFill>
                  <a:srgbClr val="4374AF"/>
                </a:solidFill>
              </a:rPr>
              <a:t>r</a:t>
            </a:r>
            <a:r>
              <a:rPr lang="de-DE" sz="1800" kern="0" dirty="0" err="1" smtClean="0">
                <a:solidFill>
                  <a:srgbClr val="4374AF"/>
                </a:solidFill>
              </a:rPr>
              <a:t>eturn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into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>
                <a:solidFill>
                  <a:srgbClr val="4374AF"/>
                </a:solidFill>
              </a:rPr>
              <a:t>b</a:t>
            </a:r>
            <a:r>
              <a:rPr lang="de-DE" sz="1800" kern="0" dirty="0" err="1" smtClean="0">
                <a:solidFill>
                  <a:srgbClr val="4374AF"/>
                </a:solidFill>
              </a:rPr>
              <a:t>uildung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before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>
                <a:solidFill>
                  <a:srgbClr val="4374AF"/>
                </a:solidFill>
              </a:rPr>
              <a:t>f</a:t>
            </a:r>
            <a:r>
              <a:rPr lang="de-DE" sz="1800" kern="0" dirty="0" err="1" smtClean="0">
                <a:solidFill>
                  <a:srgbClr val="4374AF"/>
                </a:solidFill>
              </a:rPr>
              <a:t>ire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>
                <a:solidFill>
                  <a:srgbClr val="4374AF"/>
                </a:solidFill>
              </a:rPr>
              <a:t>c</a:t>
            </a:r>
            <a:r>
              <a:rPr lang="de-DE" sz="1800" kern="0" dirty="0" err="1" smtClean="0">
                <a:solidFill>
                  <a:srgbClr val="4374AF"/>
                </a:solidFill>
              </a:rPr>
              <a:t>hief‘s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decision</a:t>
            </a:r>
            <a:r>
              <a:rPr lang="de-DE" sz="1800" kern="0" dirty="0" smtClean="0">
                <a:solidFill>
                  <a:srgbClr val="4374AF"/>
                </a:solidFill>
              </a:rPr>
              <a:t> !</a:t>
            </a:r>
            <a:endParaRPr lang="de-DE" sz="2400" kern="0" dirty="0">
              <a:solidFill>
                <a:srgbClr val="4374AF"/>
              </a:solidFill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 bwMode="auto">
          <a:xfrm>
            <a:off x="1550346" y="2669376"/>
            <a:ext cx="7236496" cy="79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5F9BCD"/>
                </a:solidFill>
                <a:latin typeface="HDA DIN Office Bold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kern="0" dirty="0" smtClean="0">
                <a:solidFill>
                  <a:srgbClr val="000000"/>
                </a:solidFill>
              </a:rPr>
              <a:t>Es gibt keine Spaß - Alarmierung!</a:t>
            </a:r>
          </a:p>
          <a:p>
            <a:pPr>
              <a:lnSpc>
                <a:spcPct val="100000"/>
              </a:lnSpc>
            </a:pPr>
            <a:r>
              <a:rPr lang="de-DE" sz="1800" kern="0" dirty="0" err="1" smtClean="0">
                <a:solidFill>
                  <a:srgbClr val="4374AF"/>
                </a:solidFill>
              </a:rPr>
              <a:t>There</a:t>
            </a:r>
            <a:r>
              <a:rPr lang="de-DE" sz="1800" kern="0" dirty="0" smtClean="0">
                <a:solidFill>
                  <a:srgbClr val="4374AF"/>
                </a:solidFill>
              </a:rPr>
              <a:t> will </a:t>
            </a:r>
            <a:r>
              <a:rPr lang="de-DE" sz="1800" kern="0" dirty="0" err="1" smtClean="0">
                <a:solidFill>
                  <a:srgbClr val="4374AF"/>
                </a:solidFill>
              </a:rPr>
              <a:t>be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 err="1" smtClean="0">
                <a:solidFill>
                  <a:srgbClr val="4374AF"/>
                </a:solidFill>
              </a:rPr>
              <a:t>never</a:t>
            </a:r>
            <a:r>
              <a:rPr lang="de-DE" sz="1800" kern="0" dirty="0" smtClean="0">
                <a:solidFill>
                  <a:srgbClr val="4374AF"/>
                </a:solidFill>
              </a:rPr>
              <a:t> a fake </a:t>
            </a:r>
            <a:r>
              <a:rPr lang="de-DE" sz="1800" kern="0" dirty="0" err="1">
                <a:solidFill>
                  <a:srgbClr val="4374AF"/>
                </a:solidFill>
              </a:rPr>
              <a:t>f</a:t>
            </a:r>
            <a:r>
              <a:rPr lang="de-DE" sz="1800" kern="0" dirty="0" err="1" smtClean="0">
                <a:solidFill>
                  <a:srgbClr val="4374AF"/>
                </a:solidFill>
              </a:rPr>
              <a:t>ire</a:t>
            </a:r>
            <a:r>
              <a:rPr lang="de-DE" sz="1800" kern="0" dirty="0" smtClean="0">
                <a:solidFill>
                  <a:srgbClr val="4374AF"/>
                </a:solidFill>
              </a:rPr>
              <a:t> </a:t>
            </a:r>
            <a:r>
              <a:rPr lang="de-DE" sz="1800" kern="0" dirty="0">
                <a:solidFill>
                  <a:srgbClr val="4374AF"/>
                </a:solidFill>
              </a:rPr>
              <a:t>a</a:t>
            </a:r>
            <a:r>
              <a:rPr lang="de-DE" sz="1800" kern="0" dirty="0" smtClean="0">
                <a:solidFill>
                  <a:srgbClr val="4374AF"/>
                </a:solidFill>
              </a:rPr>
              <a:t>lert</a:t>
            </a:r>
            <a:endParaRPr lang="de-DE" sz="2400" kern="0" dirty="0">
              <a:solidFill>
                <a:srgbClr val="4374AF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00000" y="1206000"/>
            <a:ext cx="334963" cy="480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9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/>
            </a:r>
            <a:b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</a:br>
            <a:endParaRPr lang="de-DE" dirty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latin typeface="HDA DIN Office" pitchFamily="2" charset="0"/>
              </a:rPr>
              <a:t>10</a:t>
            </a: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  <a:p>
            <a:pPr algn="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DE" dirty="0" smtClean="0">
              <a:solidFill>
                <a:srgbClr val="000000"/>
              </a:solidFill>
              <a:latin typeface="HDA DIN Office" pitchFamily="2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29" y="3793286"/>
            <a:ext cx="314051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82" y="3786190"/>
            <a:ext cx="316816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" y="2523304"/>
            <a:ext cx="827634" cy="10872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2" name="Grafik 11" descr="ST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40" y="993926"/>
            <a:ext cx="820725" cy="7920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515091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451756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/>
              <a:t>Sicherheitsunterweisung</a:t>
            </a:r>
          </a:p>
          <a:p>
            <a:pPr algn="ctr">
              <a:defRPr/>
            </a:pPr>
            <a:r>
              <a:rPr lang="de-DE" sz="800" dirty="0" err="1">
                <a:solidFill>
                  <a:srgbClr val="4374AF"/>
                </a:solidFill>
              </a:rPr>
              <a:t>s</a:t>
            </a:r>
            <a:r>
              <a:rPr lang="de-DE" sz="800" dirty="0" err="1" smtClean="0">
                <a:solidFill>
                  <a:srgbClr val="4374AF"/>
                </a:solidFill>
              </a:rPr>
              <a:t>afety</a:t>
            </a:r>
            <a:r>
              <a:rPr lang="de-DE" sz="800" dirty="0" smtClean="0">
                <a:solidFill>
                  <a:srgbClr val="4374AF"/>
                </a:solidFill>
              </a:rPr>
              <a:t> </a:t>
            </a:r>
            <a:r>
              <a:rPr lang="de-DE" sz="800" dirty="0" err="1">
                <a:solidFill>
                  <a:srgbClr val="4374AF"/>
                </a:solidFill>
              </a:rPr>
              <a:t>a</a:t>
            </a:r>
            <a:r>
              <a:rPr lang="de-DE" sz="800" dirty="0" err="1" smtClean="0">
                <a:solidFill>
                  <a:srgbClr val="4374AF"/>
                </a:solidFill>
              </a:rPr>
              <a:t>dvice</a:t>
            </a:r>
            <a:endParaRPr lang="de-DE" sz="800" dirty="0">
              <a:solidFill>
                <a:srgbClr val="4374A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</a:t>
            </a:r>
            <a:r>
              <a:rPr lang="de-DE" sz="700" dirty="0" smtClean="0">
                <a:solidFill>
                  <a:srgbClr val="000000"/>
                </a:solidFill>
              </a:rPr>
              <a:t>2018</a:t>
            </a: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pic>
        <p:nvPicPr>
          <p:cNvPr id="4" name="Grafik 3" descr="Feuerlös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783506"/>
            <a:ext cx="2160000" cy="3522899"/>
          </a:xfrm>
          <a:prstGeom prst="rect">
            <a:avLst/>
          </a:prstGeom>
        </p:spPr>
      </p:pic>
      <p:pic>
        <p:nvPicPr>
          <p:cNvPr id="7" name="Grafik 6" descr="Safety_Point_A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7739" y="1480484"/>
            <a:ext cx="2733750" cy="4860000"/>
          </a:xfrm>
          <a:prstGeom prst="rect">
            <a:avLst/>
          </a:prstGeom>
        </p:spPr>
      </p:pic>
      <p:pic>
        <p:nvPicPr>
          <p:cNvPr id="3" name="Grafik 2" descr="Safety_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1048" y="1954297"/>
            <a:ext cx="2160000" cy="383999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75656" y="148828"/>
            <a:ext cx="69041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9pPr>
          </a:lstStyle>
          <a:p>
            <a:r>
              <a:rPr lang="de-DE" sz="2500" kern="0" dirty="0" smtClean="0">
                <a:solidFill>
                  <a:schemeClr val="tx1"/>
                </a:solidFill>
              </a:rPr>
              <a:t>Sicherheitseinrichtung – </a:t>
            </a:r>
            <a:r>
              <a:rPr lang="de-DE" sz="2500" kern="0" dirty="0" err="1">
                <a:solidFill>
                  <a:schemeClr val="tx1"/>
                </a:solidFill>
              </a:rPr>
              <a:t>S</a:t>
            </a:r>
            <a:r>
              <a:rPr lang="de-DE" sz="2500" kern="0" dirty="0" err="1" smtClean="0">
                <a:solidFill>
                  <a:schemeClr val="tx1"/>
                </a:solidFill>
              </a:rPr>
              <a:t>afety</a:t>
            </a:r>
            <a:r>
              <a:rPr lang="de-DE" sz="2500" kern="0" dirty="0" smtClean="0">
                <a:solidFill>
                  <a:schemeClr val="tx1"/>
                </a:solidFill>
              </a:rPr>
              <a:t> </a:t>
            </a:r>
            <a:r>
              <a:rPr lang="de-DE" sz="2500" kern="0" dirty="0" err="1" smtClean="0">
                <a:solidFill>
                  <a:schemeClr val="tx1"/>
                </a:solidFill>
              </a:rPr>
              <a:t>equipment</a:t>
            </a:r>
            <a:r>
              <a:rPr lang="de-DE" sz="2500" kern="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3" y="3816009"/>
            <a:ext cx="756000" cy="7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" y="5143513"/>
            <a:ext cx="731612" cy="7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0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573" y="1071546"/>
            <a:ext cx="756000" cy="75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9" name="Picture 40" descr="600px-AED_Symbol_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325445"/>
            <a:ext cx="757707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612354" y="1156001"/>
            <a:ext cx="2160000" cy="8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600" kern="0" dirty="0" smtClean="0">
                <a:solidFill>
                  <a:srgbClr val="4D7FBB"/>
                </a:solidFill>
              </a:rPr>
              <a:t>Erste Hilfe Koffer &amp; Notfallplan in jeder Etage</a:t>
            </a:r>
          </a:p>
          <a:p>
            <a:endParaRPr lang="de-DE" sz="1800" kern="0" dirty="0" smtClean="0">
              <a:solidFill>
                <a:srgbClr val="4374AF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867159" y="659282"/>
            <a:ext cx="2732400" cy="83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600" kern="0" dirty="0" smtClean="0">
                <a:solidFill>
                  <a:srgbClr val="4D7FBB"/>
                </a:solidFill>
              </a:rPr>
              <a:t>Erste Hilfe Koffer, Notfall-plan &amp; </a:t>
            </a:r>
            <a:r>
              <a:rPr lang="de-DE" sz="1600" dirty="0" smtClean="0">
                <a:solidFill>
                  <a:srgbClr val="4D7FBB"/>
                </a:solidFill>
              </a:rPr>
              <a:t>Defibrillator (AED)</a:t>
            </a:r>
          </a:p>
          <a:p>
            <a:pPr algn="ctr">
              <a:lnSpc>
                <a:spcPct val="100000"/>
              </a:lnSpc>
            </a:pPr>
            <a:r>
              <a:rPr lang="de-DE" sz="1600" kern="0" dirty="0" smtClean="0">
                <a:solidFill>
                  <a:srgbClr val="4D7FBB"/>
                </a:solidFill>
              </a:rPr>
              <a:t>an  zentraler  Stelle</a:t>
            </a:r>
          </a:p>
          <a:p>
            <a:pPr algn="ctr"/>
            <a:endParaRPr lang="de-DE" sz="1800" kern="0" dirty="0" smtClean="0">
              <a:solidFill>
                <a:srgbClr val="4D7FBB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732240" y="1177460"/>
            <a:ext cx="2160000" cy="606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600" kern="0" dirty="0" smtClean="0">
                <a:solidFill>
                  <a:srgbClr val="4D7FBB"/>
                </a:solidFill>
              </a:rPr>
              <a:t>Feuerlöscher</a:t>
            </a:r>
          </a:p>
          <a:p>
            <a:pPr algn="ctr">
              <a:lnSpc>
                <a:spcPct val="100000"/>
              </a:lnSpc>
            </a:pPr>
            <a:r>
              <a:rPr lang="de-DE" sz="1600" kern="0" dirty="0" smtClean="0">
                <a:solidFill>
                  <a:srgbClr val="4D7FBB"/>
                </a:solidFill>
              </a:rPr>
              <a:t>überall</a:t>
            </a:r>
            <a:endParaRPr lang="de-DE" sz="1800" kern="0" dirty="0" smtClean="0">
              <a:solidFill>
                <a:srgbClr val="4D7FBB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591048" y="5784075"/>
            <a:ext cx="2160000" cy="8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600" kern="0" dirty="0" smtClean="0">
                <a:solidFill>
                  <a:srgbClr val="4D7FBB"/>
                </a:solidFill>
              </a:rPr>
              <a:t>First </a:t>
            </a:r>
            <a:r>
              <a:rPr lang="de-DE" sz="1600" kern="0" dirty="0" err="1" smtClean="0">
                <a:solidFill>
                  <a:srgbClr val="4D7FBB"/>
                </a:solidFill>
              </a:rPr>
              <a:t>aid</a:t>
            </a:r>
            <a:r>
              <a:rPr lang="de-DE" sz="1600" kern="0" dirty="0" smtClean="0">
                <a:solidFill>
                  <a:srgbClr val="4D7FBB"/>
                </a:solidFill>
              </a:rPr>
              <a:t> </a:t>
            </a:r>
            <a:r>
              <a:rPr lang="de-DE" sz="1600" kern="0" dirty="0" err="1" smtClean="0">
                <a:solidFill>
                  <a:srgbClr val="4D7FBB"/>
                </a:solidFill>
              </a:rPr>
              <a:t>kit</a:t>
            </a:r>
            <a:r>
              <a:rPr lang="de-DE" sz="1600" kern="0" dirty="0" smtClean="0">
                <a:solidFill>
                  <a:srgbClr val="4D7FBB"/>
                </a:solidFill>
              </a:rPr>
              <a:t> &amp; </a:t>
            </a:r>
            <a:r>
              <a:rPr lang="de-DE" sz="1600" kern="0" dirty="0" err="1" smtClean="0">
                <a:solidFill>
                  <a:srgbClr val="4D7FBB"/>
                </a:solidFill>
              </a:rPr>
              <a:t>emergency</a:t>
            </a:r>
            <a:r>
              <a:rPr lang="de-DE" sz="1600" kern="0" dirty="0" smtClean="0">
                <a:solidFill>
                  <a:srgbClr val="4D7FBB"/>
                </a:solidFill>
              </a:rPr>
              <a:t> plan in </a:t>
            </a:r>
            <a:r>
              <a:rPr lang="de-DE" sz="1600" kern="0" dirty="0" err="1" smtClean="0">
                <a:solidFill>
                  <a:srgbClr val="4D7FBB"/>
                </a:solidFill>
              </a:rPr>
              <a:t>every</a:t>
            </a:r>
            <a:r>
              <a:rPr lang="de-DE" sz="1600" kern="0" dirty="0" smtClean="0">
                <a:solidFill>
                  <a:srgbClr val="4D7FBB"/>
                </a:solidFill>
              </a:rPr>
              <a:t> </a:t>
            </a:r>
            <a:r>
              <a:rPr lang="de-DE" sz="1600" kern="0" dirty="0" err="1" smtClean="0">
                <a:solidFill>
                  <a:srgbClr val="4D7FBB"/>
                </a:solidFill>
              </a:rPr>
              <a:t>floor</a:t>
            </a:r>
            <a:endParaRPr lang="de-DE" sz="1600" kern="0" dirty="0" smtClean="0">
              <a:solidFill>
                <a:srgbClr val="4D7FBB"/>
              </a:solidFill>
            </a:endParaRPr>
          </a:p>
          <a:p>
            <a:endParaRPr lang="de-DE" sz="1800" kern="0" dirty="0" smtClean="0">
              <a:solidFill>
                <a:srgbClr val="C00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867159" y="5614004"/>
            <a:ext cx="2734329" cy="8375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600" kern="0" dirty="0" smtClean="0">
                <a:solidFill>
                  <a:srgbClr val="4D7FBB"/>
                </a:solidFill>
              </a:rPr>
              <a:t>First </a:t>
            </a:r>
            <a:r>
              <a:rPr lang="de-DE" sz="1600" kern="0" dirty="0" err="1" smtClean="0">
                <a:solidFill>
                  <a:srgbClr val="4D7FBB"/>
                </a:solidFill>
              </a:rPr>
              <a:t>aid</a:t>
            </a:r>
            <a:r>
              <a:rPr lang="de-DE" sz="1600" kern="0" dirty="0" smtClean="0">
                <a:solidFill>
                  <a:srgbClr val="4D7FBB"/>
                </a:solidFill>
              </a:rPr>
              <a:t> </a:t>
            </a:r>
            <a:r>
              <a:rPr lang="de-DE" sz="1600" kern="0" dirty="0" err="1" smtClean="0">
                <a:solidFill>
                  <a:srgbClr val="4D7FBB"/>
                </a:solidFill>
              </a:rPr>
              <a:t>kit</a:t>
            </a:r>
            <a:r>
              <a:rPr lang="de-DE" sz="1600" kern="0" dirty="0" smtClean="0">
                <a:solidFill>
                  <a:srgbClr val="4D7FBB"/>
                </a:solidFill>
              </a:rPr>
              <a:t>, </a:t>
            </a:r>
            <a:r>
              <a:rPr lang="de-DE" sz="1600" kern="0" dirty="0" err="1" smtClean="0">
                <a:solidFill>
                  <a:srgbClr val="4D7FBB"/>
                </a:solidFill>
              </a:rPr>
              <a:t>emergency</a:t>
            </a:r>
            <a:r>
              <a:rPr lang="de-DE" sz="1600" kern="0" dirty="0" smtClean="0">
                <a:solidFill>
                  <a:srgbClr val="4D7FBB"/>
                </a:solidFill>
              </a:rPr>
              <a:t> plan &amp; </a:t>
            </a:r>
            <a:r>
              <a:rPr lang="de-DE" sz="1600" dirty="0" err="1">
                <a:solidFill>
                  <a:srgbClr val="4D7FBB"/>
                </a:solidFill>
              </a:rPr>
              <a:t>d</a:t>
            </a:r>
            <a:r>
              <a:rPr lang="de-DE" sz="1600" dirty="0" err="1" smtClean="0">
                <a:solidFill>
                  <a:srgbClr val="4D7FBB"/>
                </a:solidFill>
              </a:rPr>
              <a:t>efibrillator</a:t>
            </a:r>
            <a:r>
              <a:rPr lang="de-DE" sz="1600" dirty="0" smtClean="0">
                <a:solidFill>
                  <a:srgbClr val="4D7FBB"/>
                </a:solidFill>
              </a:rPr>
              <a:t> (AED)</a:t>
            </a:r>
          </a:p>
          <a:p>
            <a:pPr algn="ctr">
              <a:lnSpc>
                <a:spcPct val="100000"/>
              </a:lnSpc>
            </a:pPr>
            <a:r>
              <a:rPr lang="de-DE" sz="1600" kern="0" dirty="0">
                <a:solidFill>
                  <a:srgbClr val="4D7FBB"/>
                </a:solidFill>
              </a:rPr>
              <a:t>a</a:t>
            </a:r>
            <a:r>
              <a:rPr lang="de-DE" sz="1600" kern="0" dirty="0" smtClean="0">
                <a:solidFill>
                  <a:srgbClr val="4D7FBB"/>
                </a:solidFill>
              </a:rPr>
              <a:t>t </a:t>
            </a:r>
            <a:r>
              <a:rPr lang="de-DE" sz="1600" kern="0" dirty="0" err="1" smtClean="0">
                <a:solidFill>
                  <a:srgbClr val="4D7FBB"/>
                </a:solidFill>
              </a:rPr>
              <a:t>central</a:t>
            </a:r>
            <a:r>
              <a:rPr lang="de-DE" sz="1600" kern="0" dirty="0" smtClean="0">
                <a:solidFill>
                  <a:srgbClr val="4D7FBB"/>
                </a:solidFill>
              </a:rPr>
              <a:t> </a:t>
            </a:r>
            <a:r>
              <a:rPr lang="de-DE" sz="1600" kern="0" dirty="0" err="1" smtClean="0">
                <a:solidFill>
                  <a:srgbClr val="4D7FBB"/>
                </a:solidFill>
              </a:rPr>
              <a:t>point</a:t>
            </a:r>
            <a:endParaRPr lang="de-DE" sz="1600" kern="0" dirty="0" smtClean="0">
              <a:solidFill>
                <a:srgbClr val="4D7FBB"/>
              </a:solidFill>
            </a:endParaRPr>
          </a:p>
          <a:p>
            <a:pPr algn="ctr"/>
            <a:endParaRPr lang="de-DE" sz="1800" kern="0" dirty="0" smtClean="0">
              <a:solidFill>
                <a:srgbClr val="4D7FBB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419554" y="3244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solidFill>
                  <a:srgbClr val="FFFF00"/>
                </a:solidFill>
              </a:rPr>
              <a:t>ö</a:t>
            </a:r>
            <a:endParaRPr lang="de-DE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732240" y="5306406"/>
            <a:ext cx="2160000" cy="6172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1600" kern="0" dirty="0" err="1">
                <a:solidFill>
                  <a:srgbClr val="4D7FBB"/>
                </a:solidFill>
              </a:rPr>
              <a:t>Fire</a:t>
            </a:r>
            <a:r>
              <a:rPr lang="de-DE" sz="1600" kern="0" dirty="0">
                <a:solidFill>
                  <a:srgbClr val="4D7FBB"/>
                </a:solidFill>
              </a:rPr>
              <a:t> </a:t>
            </a:r>
            <a:r>
              <a:rPr lang="de-DE" sz="1600" kern="0" dirty="0" err="1" smtClean="0">
                <a:solidFill>
                  <a:srgbClr val="4D7FBB"/>
                </a:solidFill>
              </a:rPr>
              <a:t>extinghuisher</a:t>
            </a:r>
            <a:r>
              <a:rPr lang="de-DE" sz="1600" kern="0" dirty="0" smtClean="0">
                <a:solidFill>
                  <a:srgbClr val="4D7FBB"/>
                </a:solidFill>
              </a:rPr>
              <a:t> </a:t>
            </a:r>
            <a:r>
              <a:rPr lang="de-DE" sz="1600" kern="0" dirty="0" err="1" smtClean="0">
                <a:solidFill>
                  <a:srgbClr val="4D7FBB"/>
                </a:solidFill>
              </a:rPr>
              <a:t>everywhere</a:t>
            </a:r>
            <a:endParaRPr lang="de-DE" sz="1600" kern="0" dirty="0">
              <a:solidFill>
                <a:srgbClr val="4D7F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15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1"/>
      <p:bldP spid="21" grpId="0"/>
      <p:bldP spid="22" grpId="0" animBg="1"/>
      <p:bldP spid="15" grpId="0"/>
      <p:bldP spid="1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/>
              <a:t>Sicherheitsunterweisung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4374AF"/>
                </a:solidFill>
              </a:rPr>
              <a:t>Safety</a:t>
            </a:r>
            <a:r>
              <a:rPr lang="de-DE" sz="800" dirty="0" smtClean="0">
                <a:solidFill>
                  <a:srgbClr val="4374AF"/>
                </a:solidFill>
              </a:rPr>
              <a:t> </a:t>
            </a:r>
            <a:r>
              <a:rPr lang="de-DE" sz="800" dirty="0" err="1">
                <a:solidFill>
                  <a:srgbClr val="4374AF"/>
                </a:solidFill>
              </a:rPr>
              <a:t>a</a:t>
            </a:r>
            <a:r>
              <a:rPr lang="de-DE" sz="800" dirty="0" err="1" smtClean="0">
                <a:solidFill>
                  <a:srgbClr val="4374AF"/>
                </a:solidFill>
              </a:rPr>
              <a:t>dvice</a:t>
            </a:r>
            <a:endParaRPr lang="de-DE" sz="800" dirty="0">
              <a:solidFill>
                <a:srgbClr val="4374A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</a:t>
            </a:r>
            <a:r>
              <a:rPr lang="de-DE" sz="700" dirty="0" smtClean="0">
                <a:solidFill>
                  <a:srgbClr val="000000"/>
                </a:solidFill>
              </a:rPr>
              <a:t>2018</a:t>
            </a: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>
            <a:off x="3351537" y="4421054"/>
            <a:ext cx="860423" cy="792088"/>
          </a:xfrm>
          <a:prstGeom prst="straightConnector1">
            <a:avLst/>
          </a:prstGeom>
          <a:solidFill>
            <a:srgbClr val="E69119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22032" r="14159" b="9546"/>
          <a:stretch/>
        </p:blipFill>
        <p:spPr>
          <a:xfrm rot="16200000">
            <a:off x="4541689" y="653133"/>
            <a:ext cx="1692423" cy="2351881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6720651" y="966416"/>
            <a:ext cx="2259573" cy="1762059"/>
            <a:chOff x="1644418" y="2101860"/>
            <a:chExt cx="2259573" cy="1699200"/>
          </a:xfrm>
        </p:grpSpPr>
        <p:pic>
          <p:nvPicPr>
            <p:cNvPr id="3074" name="Picture 2" descr="http://www.brand-feuer.de/images/thumb/9/97/Mehrfachsteckdose_v.JPG/250px-Mehrfachsteckdose_v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418" y="2101860"/>
              <a:ext cx="2259573" cy="169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Gerade Verbindung 11"/>
            <p:cNvCxnSpPr/>
            <p:nvPr/>
          </p:nvCxnSpPr>
          <p:spPr bwMode="auto">
            <a:xfrm>
              <a:off x="1644418" y="2101860"/>
              <a:ext cx="2259573" cy="1671669"/>
            </a:xfrm>
            <a:prstGeom prst="line">
              <a:avLst/>
            </a:prstGeom>
            <a:solidFill>
              <a:srgbClr val="E69119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Gerade Verbindung 22"/>
            <p:cNvCxnSpPr/>
            <p:nvPr/>
          </p:nvCxnSpPr>
          <p:spPr bwMode="auto">
            <a:xfrm flipV="1">
              <a:off x="1644418" y="2101860"/>
              <a:ext cx="2259573" cy="1671669"/>
            </a:xfrm>
            <a:prstGeom prst="line">
              <a:avLst/>
            </a:prstGeom>
            <a:solidFill>
              <a:srgbClr val="E69119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786058"/>
            <a:ext cx="2311425" cy="17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10545"/>
            <a:ext cx="2347029" cy="17614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94" y="975881"/>
            <a:ext cx="2258817" cy="16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IMG_076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64355" y="4720914"/>
            <a:ext cx="2277511" cy="170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 cstate="print"/>
          <a:srcRect t="30886" b="26472"/>
          <a:stretch>
            <a:fillRect/>
          </a:stretch>
        </p:blipFill>
        <p:spPr bwMode="auto">
          <a:xfrm>
            <a:off x="6643702" y="5286388"/>
            <a:ext cx="230248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12404" r="21679" b="22635"/>
          <a:stretch/>
        </p:blipFill>
        <p:spPr>
          <a:xfrm>
            <a:off x="7041836" y="2786058"/>
            <a:ext cx="1913184" cy="2431619"/>
          </a:xfrm>
          <a:prstGeom prst="rect">
            <a:avLst/>
          </a:prstGeom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412250" y="125214"/>
            <a:ext cx="6061412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9pPr>
          </a:lstStyle>
          <a:p>
            <a:r>
              <a:rPr lang="de-DE" sz="2500" kern="0" dirty="0" smtClean="0">
                <a:solidFill>
                  <a:schemeClr val="tx1"/>
                </a:solidFill>
              </a:rPr>
              <a:t>Für IHRE Sicherheit - </a:t>
            </a:r>
            <a:r>
              <a:rPr lang="de-DE" sz="2500" kern="0" dirty="0" err="1" smtClean="0">
                <a:solidFill>
                  <a:schemeClr val="tx1"/>
                </a:solidFill>
              </a:rPr>
              <a:t>For</a:t>
            </a:r>
            <a:r>
              <a:rPr lang="de-DE" sz="2500" kern="0" dirty="0" smtClean="0">
                <a:solidFill>
                  <a:schemeClr val="tx1"/>
                </a:solidFill>
              </a:rPr>
              <a:t> </a:t>
            </a:r>
            <a:r>
              <a:rPr lang="de-DE" sz="2500" kern="0" dirty="0" err="1" smtClean="0">
                <a:solidFill>
                  <a:schemeClr val="tx1"/>
                </a:solidFill>
              </a:rPr>
              <a:t>your</a:t>
            </a:r>
            <a:r>
              <a:rPr lang="de-DE" sz="2500" kern="0" dirty="0" smtClean="0">
                <a:solidFill>
                  <a:schemeClr val="tx1"/>
                </a:solidFill>
              </a:rPr>
              <a:t> </a:t>
            </a:r>
            <a:r>
              <a:rPr lang="de-DE" sz="2500" kern="0" dirty="0" err="1" smtClean="0">
                <a:solidFill>
                  <a:schemeClr val="tx1"/>
                </a:solidFill>
              </a:rPr>
              <a:t>own</a:t>
            </a:r>
            <a:r>
              <a:rPr lang="de-DE" sz="2500" kern="0" dirty="0" smtClean="0">
                <a:solidFill>
                  <a:schemeClr val="tx1"/>
                </a:solidFill>
              </a:rPr>
              <a:t> </a:t>
            </a:r>
            <a:r>
              <a:rPr lang="de-DE" sz="2500" kern="0" dirty="0" err="1">
                <a:solidFill>
                  <a:schemeClr val="tx1"/>
                </a:solidFill>
              </a:rPr>
              <a:t>s</a:t>
            </a:r>
            <a:r>
              <a:rPr lang="de-DE" sz="2500" kern="0" dirty="0" err="1" smtClean="0">
                <a:solidFill>
                  <a:schemeClr val="tx1"/>
                </a:solidFill>
              </a:rPr>
              <a:t>afety</a:t>
            </a:r>
            <a:r>
              <a:rPr lang="de-DE" sz="2500" kern="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7" name="Picture 9" descr="0412-S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00" y="4527866"/>
            <a:ext cx="16621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/>
              <a:t>Sicherheitsunterweisung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4374AF"/>
                </a:solidFill>
              </a:rPr>
              <a:t>Safety</a:t>
            </a:r>
            <a:r>
              <a:rPr lang="de-DE" sz="800" dirty="0" smtClean="0">
                <a:solidFill>
                  <a:srgbClr val="4374AF"/>
                </a:solidFill>
              </a:rPr>
              <a:t> </a:t>
            </a:r>
            <a:r>
              <a:rPr lang="de-DE" sz="800" dirty="0" err="1">
                <a:solidFill>
                  <a:srgbClr val="4374AF"/>
                </a:solidFill>
              </a:rPr>
              <a:t>a</a:t>
            </a:r>
            <a:r>
              <a:rPr lang="de-DE" sz="800" dirty="0" err="1" smtClean="0">
                <a:solidFill>
                  <a:srgbClr val="4374AF"/>
                </a:solidFill>
              </a:rPr>
              <a:t>dvice</a:t>
            </a:r>
            <a:endParaRPr lang="de-DE" sz="800" dirty="0">
              <a:solidFill>
                <a:srgbClr val="4374A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</a:t>
            </a:r>
            <a:r>
              <a:rPr lang="de-DE" sz="700" dirty="0" smtClean="0">
                <a:solidFill>
                  <a:srgbClr val="000000"/>
                </a:solidFill>
              </a:rPr>
              <a:t>2018</a:t>
            </a: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>
            <a:off x="3351537" y="4421054"/>
            <a:ext cx="860423" cy="792088"/>
          </a:xfrm>
          <a:prstGeom prst="straightConnector1">
            <a:avLst/>
          </a:prstGeom>
          <a:solidFill>
            <a:srgbClr val="E69119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412250" y="125214"/>
            <a:ext cx="773175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9pPr>
          </a:lstStyle>
          <a:p>
            <a:r>
              <a:rPr lang="de-DE" sz="2500" kern="0" dirty="0" smtClean="0">
                <a:solidFill>
                  <a:schemeClr val="tx1"/>
                </a:solidFill>
              </a:rPr>
              <a:t>Sammelplätze</a:t>
            </a:r>
            <a:r>
              <a:rPr lang="de-DE" sz="2500" kern="0" dirty="0" smtClean="0">
                <a:solidFill>
                  <a:schemeClr val="tx1"/>
                </a:solidFill>
              </a:rPr>
              <a:t> – </a:t>
            </a:r>
            <a:r>
              <a:rPr lang="de-DE" sz="2500" kern="0" dirty="0" err="1" smtClean="0">
                <a:solidFill>
                  <a:schemeClr val="tx1"/>
                </a:solidFill>
              </a:rPr>
              <a:t>Assembly</a:t>
            </a:r>
            <a:r>
              <a:rPr lang="de-DE" sz="2500" kern="0" dirty="0" smtClean="0">
                <a:solidFill>
                  <a:schemeClr val="tx1"/>
                </a:solidFill>
              </a:rPr>
              <a:t> Points Campus Darmstadt  </a:t>
            </a:r>
            <a:endParaRPr lang="de-DE" sz="2500" kern="0" dirty="0" smtClean="0">
              <a:solidFill>
                <a:schemeClr val="tx1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228477" y="620688"/>
            <a:ext cx="8798418" cy="5688632"/>
            <a:chOff x="228477" y="620688"/>
            <a:chExt cx="8798418" cy="568863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77" y="620688"/>
              <a:ext cx="8798418" cy="568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9" y="3156993"/>
              <a:ext cx="504056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52" y="3212976"/>
              <a:ext cx="504056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437112"/>
              <a:ext cx="504056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436" y="3309393"/>
              <a:ext cx="504056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83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323157" y="134914"/>
            <a:ext cx="1620838" cy="32700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algn="ctr">
              <a:defRPr/>
            </a:pPr>
            <a:r>
              <a:rPr lang="de-DE" dirty="0" smtClean="0"/>
              <a:t>Sicherheitsunterweisung</a:t>
            </a:r>
          </a:p>
          <a:p>
            <a:pPr algn="ctr">
              <a:defRPr/>
            </a:pPr>
            <a:r>
              <a:rPr lang="de-DE" sz="800" dirty="0" err="1" smtClean="0">
                <a:solidFill>
                  <a:srgbClr val="4374AF"/>
                </a:solidFill>
              </a:rPr>
              <a:t>Safety</a:t>
            </a:r>
            <a:r>
              <a:rPr lang="de-DE" sz="800" dirty="0" smtClean="0">
                <a:solidFill>
                  <a:srgbClr val="4374AF"/>
                </a:solidFill>
              </a:rPr>
              <a:t> </a:t>
            </a:r>
            <a:r>
              <a:rPr lang="de-DE" sz="800" dirty="0" err="1">
                <a:solidFill>
                  <a:srgbClr val="4374AF"/>
                </a:solidFill>
              </a:rPr>
              <a:t>a</a:t>
            </a:r>
            <a:r>
              <a:rPr lang="de-DE" sz="800" dirty="0" err="1" smtClean="0">
                <a:solidFill>
                  <a:srgbClr val="4374AF"/>
                </a:solidFill>
              </a:rPr>
              <a:t>dvice</a:t>
            </a:r>
            <a:endParaRPr lang="de-DE" sz="800" dirty="0">
              <a:solidFill>
                <a:srgbClr val="4374A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© </a:t>
            </a:r>
            <a:r>
              <a:rPr lang="de-DE" sz="700" dirty="0" smtClean="0">
                <a:solidFill>
                  <a:srgbClr val="000000"/>
                </a:solidFill>
              </a:rPr>
              <a:t>2018</a:t>
            </a:r>
            <a:endParaRPr lang="de-DE" sz="7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Hochschule Darmstadt</a:t>
            </a:r>
          </a:p>
          <a:p>
            <a:pPr>
              <a:defRPr/>
            </a:pPr>
            <a:r>
              <a:rPr lang="de-DE" sz="700" dirty="0" smtClean="0">
                <a:solidFill>
                  <a:srgbClr val="000000"/>
                </a:solidFill>
              </a:rPr>
              <a:t>www.h-da.de</a:t>
            </a:r>
            <a:endParaRPr lang="de-DE" sz="700" dirty="0">
              <a:solidFill>
                <a:srgbClr val="00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>
            <a:off x="3351537" y="4421054"/>
            <a:ext cx="860423" cy="792088"/>
          </a:xfrm>
          <a:prstGeom prst="straightConnector1">
            <a:avLst/>
          </a:prstGeom>
          <a:solidFill>
            <a:srgbClr val="E69119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412250" y="125214"/>
            <a:ext cx="7731750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HDA DIN Office Bold" pitchFamily="2" charset="0"/>
              </a:defRPr>
            </a:lvl9pPr>
          </a:lstStyle>
          <a:p>
            <a:r>
              <a:rPr lang="de-DE" sz="2500" kern="0" dirty="0" smtClean="0">
                <a:solidFill>
                  <a:schemeClr val="tx1"/>
                </a:solidFill>
              </a:rPr>
              <a:t>Sammelplätze</a:t>
            </a:r>
            <a:r>
              <a:rPr lang="de-DE" sz="2500" kern="0" dirty="0" smtClean="0">
                <a:solidFill>
                  <a:schemeClr val="tx1"/>
                </a:solidFill>
              </a:rPr>
              <a:t> – </a:t>
            </a:r>
            <a:r>
              <a:rPr lang="de-DE" sz="2500" kern="0" dirty="0" err="1" smtClean="0">
                <a:solidFill>
                  <a:schemeClr val="tx1"/>
                </a:solidFill>
              </a:rPr>
              <a:t>Assembly</a:t>
            </a:r>
            <a:r>
              <a:rPr lang="de-DE" sz="2500" kern="0" dirty="0" smtClean="0">
                <a:solidFill>
                  <a:schemeClr val="tx1"/>
                </a:solidFill>
              </a:rPr>
              <a:t> Points Campus Dieburg  </a:t>
            </a:r>
            <a:endParaRPr lang="de-DE" sz="2500" kern="0" dirty="0" smtClean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467544" y="679896"/>
            <a:ext cx="8257526" cy="5575007"/>
            <a:chOff x="373563" y="491442"/>
            <a:chExt cx="8597199" cy="612130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63" y="491442"/>
              <a:ext cx="8597199" cy="61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377" y="2487807"/>
              <a:ext cx="476550" cy="47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947" y="3552095"/>
              <a:ext cx="601737" cy="60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425" y="679859"/>
              <a:ext cx="601737" cy="60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965" y="980728"/>
              <a:ext cx="601737" cy="60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022235"/>
              <a:ext cx="601737" cy="60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67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1. h_da Titel_sw">
  <a:themeElements>
    <a:clrScheme name="1. h_da Titel 2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FFCD00"/>
      </a:accent1>
      <a:accent2>
        <a:srgbClr val="E69119"/>
      </a:accent2>
      <a:accent3>
        <a:srgbClr val="FFFFFF"/>
      </a:accent3>
      <a:accent4>
        <a:srgbClr val="000000"/>
      </a:accent4>
      <a:accent5>
        <a:srgbClr val="FFE3AA"/>
      </a:accent5>
      <a:accent6>
        <a:srgbClr val="D08316"/>
      </a:accent6>
      <a:hlink>
        <a:srgbClr val="64000F"/>
      </a:hlink>
      <a:folHlink>
        <a:srgbClr val="A50F19"/>
      </a:folHlink>
    </a:clrScheme>
    <a:fontScheme name="1. h_da Titel">
      <a:majorFont>
        <a:latin typeface="HDA DIN Office Bold"/>
        <a:ea typeface=""/>
        <a:cs typeface=""/>
      </a:majorFont>
      <a:minorFont>
        <a:latin typeface="HDA DIN Office Bol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691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DA DIN Offic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691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DA DIN Office" pitchFamily="2" charset="0"/>
          </a:defRPr>
        </a:defPPr>
      </a:lstStyle>
    </a:lnDef>
  </a:objectDefaults>
  <a:extraClrSchemeLst>
    <a:extraClrScheme>
      <a:clrScheme name="1. h_da Titel 1">
        <a:dk1>
          <a:srgbClr val="000000"/>
        </a:dk1>
        <a:lt1>
          <a:srgbClr val="FFFFFF"/>
        </a:lt1>
        <a:dk2>
          <a:srgbClr val="000000"/>
        </a:dk2>
        <a:lt2>
          <a:srgbClr val="E8E8E8"/>
        </a:lt2>
        <a:accent1>
          <a:srgbClr val="5F9BCD"/>
        </a:accent1>
        <a:accent2>
          <a:srgbClr val="192D64"/>
        </a:accent2>
        <a:accent3>
          <a:srgbClr val="FFFFFF"/>
        </a:accent3>
        <a:accent4>
          <a:srgbClr val="000000"/>
        </a:accent4>
        <a:accent5>
          <a:srgbClr val="B6CBE3"/>
        </a:accent5>
        <a:accent6>
          <a:srgbClr val="16285A"/>
        </a:accent6>
        <a:hlink>
          <a:srgbClr val="415500"/>
        </a:hlink>
        <a:folHlink>
          <a:srgbClr val="8CA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 h_da Titel 2">
        <a:dk1>
          <a:srgbClr val="000000"/>
        </a:dk1>
        <a:lt1>
          <a:srgbClr val="FFFFFF"/>
        </a:lt1>
        <a:dk2>
          <a:srgbClr val="000000"/>
        </a:dk2>
        <a:lt2>
          <a:srgbClr val="E8E8E8"/>
        </a:lt2>
        <a:accent1>
          <a:srgbClr val="FFCD00"/>
        </a:accent1>
        <a:accent2>
          <a:srgbClr val="E69119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D08316"/>
        </a:accent6>
        <a:hlink>
          <a:srgbClr val="64000F"/>
        </a:hlink>
        <a:folHlink>
          <a:srgbClr val="A50F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. h_da Inhalt_sw">
  <a:themeElements>
    <a:clrScheme name="3. h_da Inhalt 1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5F9BCD"/>
      </a:accent1>
      <a:accent2>
        <a:srgbClr val="192D64"/>
      </a:accent2>
      <a:accent3>
        <a:srgbClr val="FFFFFF"/>
      </a:accent3>
      <a:accent4>
        <a:srgbClr val="000000"/>
      </a:accent4>
      <a:accent5>
        <a:srgbClr val="B6CBE3"/>
      </a:accent5>
      <a:accent6>
        <a:srgbClr val="16285A"/>
      </a:accent6>
      <a:hlink>
        <a:srgbClr val="415500"/>
      </a:hlink>
      <a:folHlink>
        <a:srgbClr val="8CAA00"/>
      </a:folHlink>
    </a:clrScheme>
    <a:fontScheme name="3. h_da Inhalt">
      <a:majorFont>
        <a:latin typeface="HDA DIN Office Bold"/>
        <a:ea typeface=""/>
        <a:cs typeface=""/>
      </a:majorFont>
      <a:minorFont>
        <a:latin typeface="HDA DIN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691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DA DIN Offic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691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DA DIN Office" pitchFamily="2" charset="0"/>
          </a:defRPr>
        </a:defPPr>
      </a:lstStyle>
    </a:lnDef>
  </a:objectDefaults>
  <a:extraClrSchemeLst>
    <a:extraClrScheme>
      <a:clrScheme name="3. h_da Inhalt 1">
        <a:dk1>
          <a:srgbClr val="000000"/>
        </a:dk1>
        <a:lt1>
          <a:srgbClr val="FFFFFF"/>
        </a:lt1>
        <a:dk2>
          <a:srgbClr val="000000"/>
        </a:dk2>
        <a:lt2>
          <a:srgbClr val="E8E8E8"/>
        </a:lt2>
        <a:accent1>
          <a:srgbClr val="5F9BCD"/>
        </a:accent1>
        <a:accent2>
          <a:srgbClr val="192D64"/>
        </a:accent2>
        <a:accent3>
          <a:srgbClr val="FFFFFF"/>
        </a:accent3>
        <a:accent4>
          <a:srgbClr val="000000"/>
        </a:accent4>
        <a:accent5>
          <a:srgbClr val="B6CBE3"/>
        </a:accent5>
        <a:accent6>
          <a:srgbClr val="16285A"/>
        </a:accent6>
        <a:hlink>
          <a:srgbClr val="415500"/>
        </a:hlink>
        <a:folHlink>
          <a:srgbClr val="8CA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. h_da Inhalt 2">
        <a:dk1>
          <a:srgbClr val="000000"/>
        </a:dk1>
        <a:lt1>
          <a:srgbClr val="FFFFFF"/>
        </a:lt1>
        <a:dk2>
          <a:srgbClr val="000000"/>
        </a:dk2>
        <a:lt2>
          <a:srgbClr val="E8E8E8"/>
        </a:lt2>
        <a:accent1>
          <a:srgbClr val="FFCD00"/>
        </a:accent1>
        <a:accent2>
          <a:srgbClr val="E69119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D08316"/>
        </a:accent6>
        <a:hlink>
          <a:srgbClr val="64000F"/>
        </a:hlink>
        <a:folHlink>
          <a:srgbClr val="A50F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Office PowerPoint</Application>
  <PresentationFormat>Bildschirmpräsentation (4:3)</PresentationFormat>
  <Paragraphs>127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1. h_da Titel_sw</vt:lpstr>
      <vt:lpstr>3. h_da Inhalt_sw</vt:lpstr>
      <vt:lpstr>Brandschutz Information - In case of fire -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Sicherheitsunterweisung  an der Hochschule Darmstadt</dc:title>
  <dc:creator>Weitz, Sabina</dc:creator>
  <cp:lastModifiedBy>Rudolph, Jürgen</cp:lastModifiedBy>
  <cp:revision>361</cp:revision>
  <dcterms:created xsi:type="dcterms:W3CDTF">2012-04-02T10:24:36Z</dcterms:created>
  <dcterms:modified xsi:type="dcterms:W3CDTF">2018-09-20T07:56:46Z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S status">
    <vt:lpwstr>final</vt:lpwstr>
  </property>
  <property fmtid="{D5CDD505-2E9C-101B-9397-08002B2CF9AE}" pid="3" name="IMS versionId">
    <vt:lpwstr>221850</vt:lpwstr>
  </property>
  <property fmtid="{D5CDD505-2E9C-101B-9397-08002B2CF9AE}" pid="4" name="IMS typeName">
    <vt:lpwstr>Versioniertes Dokument</vt:lpwstr>
  </property>
  <property fmtid="{D5CDD505-2E9C-101B-9397-08002B2CF9AE}" pid="5" name="IMS validfrom">
    <vt:lpwstr>20.09.2018</vt:lpwstr>
  </property>
  <property fmtid="{D5CDD505-2E9C-101B-9397-08002B2CF9AE}" pid="6" name="IMS docId">
    <vt:lpwstr>116251</vt:lpwstr>
  </property>
  <property fmtid="{D5CDD505-2E9C-101B-9397-08002B2CF9AE}" pid="7" name="IMS changedate">
    <vt:lpwstr>20.09.2018</vt:lpwstr>
  </property>
  <property fmtid="{D5CDD505-2E9C-101B-9397-08002B2CF9AE}" pid="8" name="IMS typeId">
    <vt:lpwstr>35</vt:lpwstr>
  </property>
  <property fmtid="{D5CDD505-2E9C-101B-9397-08002B2CF9AE}" pid="9" name="IMS uplpers">
    <vt:lpwstr>Seeberg, Andreas, Dr.</vt:lpwstr>
  </property>
  <property fmtid="{D5CDD505-2E9C-101B-9397-08002B2CF9AE}" pid="10" name="IMS validto">
    <vt:lpwstr>-</vt:lpwstr>
  </property>
  <property fmtid="{D5CDD505-2E9C-101B-9397-08002B2CF9AE}" pid="11" name="IMS description">
    <vt:lpwstr>Muster zur Unterweisung Studierender zum Thema Brandschutz zu Beginn jedes Semesters; Stand: 20.09.2018</vt:lpwstr>
  </property>
  <property fmtid="{D5CDD505-2E9C-101B-9397-08002B2CF9AE}" pid="12" name="IMS language">
    <vt:lpwstr>DE</vt:lpwstr>
  </property>
  <property fmtid="{D5CDD505-2E9C-101B-9397-08002B2CF9AE}" pid="13" name="IMS docname">
    <vt:lpwstr>Muster-Unterweisung: Brandschutzinformation für Studierende (Powerpoint)</vt:lpwstr>
  </property>
  <property fmtid="{D5CDD505-2E9C-101B-9397-08002B2CF9AE}" pid="14" name="IMS change">
    <vt:lpwstr>Ergänzung Übersicht Sammelplätze</vt:lpwstr>
  </property>
  <property fmtid="{D5CDD505-2E9C-101B-9397-08002B2CF9AE}" pid="15" name="IMS changeuser">
    <vt:lpwstr>Seeberg, Andreas, Dr.</vt:lpwstr>
  </property>
  <property fmtid="{D5CDD505-2E9C-101B-9397-08002B2CF9AE}" pid="16" name="IMS filename">
    <vt:lpwstr>BrandschutzInfo_Studierende.pptx</vt:lpwstr>
  </property>
  <property fmtid="{D5CDD505-2E9C-101B-9397-08002B2CF9AE}" pid="17" name="IMS upldate">
    <vt:lpwstr>20.09.2018</vt:lpwstr>
  </property>
  <property fmtid="{D5CDD505-2E9C-101B-9397-08002B2CF9AE}" pid="18" name="IMS version">
    <vt:lpwstr>2</vt:lpwstr>
  </property>
</Properties>
</file>